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</p:sldMasterIdLst>
  <p:notesMasterIdLst>
    <p:notesMasterId r:id="rId15"/>
  </p:notesMasterIdLst>
  <p:sldIdLst>
    <p:sldId id="259" r:id="rId2"/>
    <p:sldId id="306" r:id="rId3"/>
    <p:sldId id="314" r:id="rId4"/>
    <p:sldId id="279" r:id="rId5"/>
    <p:sldId id="315" r:id="rId6"/>
    <p:sldId id="316" r:id="rId7"/>
    <p:sldId id="317" r:id="rId8"/>
    <p:sldId id="318" r:id="rId9"/>
    <p:sldId id="319" r:id="rId10"/>
    <p:sldId id="320" r:id="rId11"/>
    <p:sldId id="323" r:id="rId12"/>
    <p:sldId id="322" r:id="rId13"/>
    <p:sldId id="27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8758627-D5D2-0E44-9790-6D77CC6F3922}">
          <p14:sldIdLst>
            <p14:sldId id="259"/>
            <p14:sldId id="306"/>
            <p14:sldId id="314"/>
            <p14:sldId id="279"/>
            <p14:sldId id="315"/>
            <p14:sldId id="316"/>
            <p14:sldId id="317"/>
            <p14:sldId id="318"/>
            <p14:sldId id="319"/>
            <p14:sldId id="320"/>
            <p14:sldId id="323"/>
            <p14:sldId id="322"/>
            <p14:sldId id="27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000F"/>
    <a:srgbClr val="E74141"/>
    <a:srgbClr val="E32E30"/>
    <a:srgbClr val="839DAD"/>
    <a:srgbClr val="6EBAEB"/>
    <a:srgbClr val="1A73BF"/>
    <a:srgbClr val="123F13"/>
    <a:srgbClr val="102E0C"/>
    <a:srgbClr val="328790"/>
    <a:srgbClr val="1916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2064" y="-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2CF927-2C61-8640-9954-F482C4BB6280}" type="datetimeFigureOut">
              <a:rPr lang="en-US" smtClean="0"/>
              <a:t>11/14/20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6F183-B625-D34E-AFB1-21725A36E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85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11/14/20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513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11/14/20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193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11/14/20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2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11/14/20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3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11/14/20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1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11/14/20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2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11/14/20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30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11/14/20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82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11/14/20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98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11/14/20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14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11/14/20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90233-0DD1-4A80-BB1E-9ADC3556DBB6}" type="datetimeFigureOut">
              <a:rPr lang="en-US" smtClean="0"/>
              <a:t>11/14/20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6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ncbi.nlm.nih.gov/pmc/articles/PMC3530280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CD-2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83"/>
          <a:stretch/>
        </p:blipFill>
        <p:spPr>
          <a:xfrm>
            <a:off x="0" y="420681"/>
            <a:ext cx="9144000" cy="600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747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" y="959935"/>
            <a:ext cx="914400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Didot"/>
                <a:cs typeface="Didot"/>
              </a:rPr>
              <a:t>What Works Continued</a:t>
            </a:r>
          </a:p>
          <a:p>
            <a:pPr algn="ctr"/>
            <a:endParaRPr lang="en-US" sz="1200" b="1" dirty="0">
              <a:latin typeface="Didot"/>
              <a:cs typeface="Didot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Asking the individual with OCD what they need in terms of support</a:t>
            </a:r>
          </a:p>
          <a:p>
            <a:pPr marL="342900" indent="-34290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If not disruptive, dangerous, or harmful—allow them to be angry, vent, etc.</a:t>
            </a:r>
          </a:p>
          <a:p>
            <a:pPr marL="342900" indent="-34290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Reward positive behavior (monetary for children, teens, and young adults; praise and support for adults)</a:t>
            </a:r>
          </a:p>
          <a:p>
            <a:pPr marL="342900" indent="-34290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Have a relationship with your loved one with OCD; less likely to have outbursts or can help calm them quicker</a:t>
            </a:r>
          </a:p>
          <a:p>
            <a:pPr marL="342900" indent="-34290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Medication and treatment will help solve much of this. Remember, if you take the disorder seriously, and the need for treatment seriously, they will too</a:t>
            </a:r>
          </a:p>
          <a:p>
            <a:pPr marL="342900" indent="-342900">
              <a:buFont typeface="Arial"/>
              <a:buChar char="•"/>
            </a:pPr>
            <a:endParaRPr lang="en-US" sz="2000" dirty="0" smtClean="0">
              <a:latin typeface="Didot"/>
              <a:cs typeface="Didot"/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 smtClean="0">
              <a:latin typeface="Didot"/>
              <a:cs typeface="Didot"/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 smtClean="0">
              <a:latin typeface="Didot"/>
              <a:cs typeface="Didot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61900" y="-5649899"/>
            <a:ext cx="959936" cy="9144002"/>
          </a:xfrm>
          <a:prstGeom prst="rect">
            <a:avLst/>
          </a:prstGeom>
          <a:solidFill>
            <a:srgbClr val="F0000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4092033" y="1806031"/>
            <a:ext cx="959936" cy="9144002"/>
          </a:xfrm>
          <a:prstGeom prst="rect">
            <a:avLst/>
          </a:prstGeom>
          <a:solidFill>
            <a:srgbClr val="F0000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6200000">
            <a:off x="4092031" y="-4092034"/>
            <a:ext cx="959936" cy="9144002"/>
          </a:xfrm>
          <a:prstGeom prst="rect">
            <a:avLst/>
          </a:prstGeom>
          <a:solidFill>
            <a:srgbClr val="F0000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28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618FSYd+IR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800" y="0"/>
            <a:ext cx="44476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553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nside-Out-in-the-Office-Anger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33"/>
          <a:stretch/>
        </p:blipFill>
        <p:spPr>
          <a:xfrm>
            <a:off x="0" y="0"/>
            <a:ext cx="9144000" cy="4449064"/>
          </a:xfrm>
          <a:prstGeom prst="rect">
            <a:avLst/>
          </a:prstGeom>
        </p:spPr>
      </p:pic>
      <p:pic>
        <p:nvPicPr>
          <p:cNvPr id="3" name="Picture 2" descr="Inside-Out-in-the-Office-Anger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32"/>
          <a:stretch/>
        </p:blipFill>
        <p:spPr>
          <a:xfrm>
            <a:off x="0" y="1684528"/>
            <a:ext cx="9144000" cy="51734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973979"/>
            <a:ext cx="9144000" cy="489364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Didot"/>
                <a:cs typeface="Didot"/>
              </a:rPr>
              <a:t>When the Anger Becomes Too Much</a:t>
            </a:r>
            <a:endParaRPr lang="en-US" sz="3200" b="1" dirty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endParaRPr lang="en-US" sz="2000" dirty="0" smtClean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Everyone in the home has the right to feel safe. Remember, you have other children who live in the household and are being negatively impacted</a:t>
            </a:r>
            <a:endParaRPr lang="en-US" sz="2000" dirty="0"/>
          </a:p>
          <a:p>
            <a:pPr marL="285750" indent="-285750">
              <a:buFont typeface="Arial"/>
              <a:buChar char="•"/>
            </a:pPr>
            <a:endParaRPr lang="en-US" sz="2000" dirty="0" smtClean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Leave the house if feeling unsafe; address the problem when the person is calm</a:t>
            </a:r>
          </a:p>
          <a:p>
            <a:pPr marL="285750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Having a family member or therapist intervene </a:t>
            </a:r>
          </a:p>
          <a:p>
            <a:pPr marL="285750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Hospitalization; CAT or PET teams</a:t>
            </a:r>
          </a:p>
          <a:p>
            <a:pPr marL="285750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Calling 911 (dealing with a medical emergency)</a:t>
            </a:r>
          </a:p>
          <a:p>
            <a:pPr marL="285750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May need to have the individual move out of the home</a:t>
            </a:r>
          </a:p>
        </p:txBody>
      </p:sp>
    </p:spTree>
    <p:extLst>
      <p:ext uri="{BB962C8B-B14F-4D97-AF65-F5344CB8AC3E}">
        <p14:creationId xmlns:p14="http://schemas.microsoft.com/office/powerpoint/2010/main" val="1951340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rgbClr val="FFFFFF"/>
          </a:solidFill>
          <a:ln w="381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Fotolia_101554982_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800"/>
            <a:ext cx="9144000" cy="5470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669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nside-Out-in-the-Office-Anger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0400"/>
            <a:ext cx="9144000" cy="552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928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2404533" cy="6858000"/>
          </a:xfrm>
          <a:prstGeom prst="rect">
            <a:avLst/>
          </a:prstGeom>
          <a:solidFill>
            <a:srgbClr val="F0000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39467" y="0"/>
            <a:ext cx="2404533" cy="6858000"/>
          </a:xfrm>
          <a:prstGeom prst="rect">
            <a:avLst/>
          </a:prstGeom>
          <a:solidFill>
            <a:srgbClr val="F0000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654965" y="385234"/>
            <a:ext cx="5798790" cy="60298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 smtClean="0">
                <a:latin typeface="Didot"/>
                <a:cs typeface="Didot"/>
              </a:rPr>
              <a:t>OCD and Anger</a:t>
            </a:r>
            <a:endParaRPr lang="en-US" sz="1200" dirty="0">
              <a:latin typeface="Didot"/>
              <a:cs typeface="Didot"/>
            </a:endParaRPr>
          </a:p>
          <a:p>
            <a:pPr algn="ctr">
              <a:lnSpc>
                <a:spcPct val="150000"/>
              </a:lnSpc>
            </a:pPr>
            <a:r>
              <a:rPr lang="en-US" sz="1400" dirty="0" smtClean="0">
                <a:latin typeface="Didot"/>
                <a:cs typeface="Didot"/>
              </a:rPr>
              <a:t>Speaker</a:t>
            </a:r>
          </a:p>
          <a:p>
            <a:pPr algn="ctr">
              <a:lnSpc>
                <a:spcPct val="150000"/>
              </a:lnSpc>
            </a:pPr>
            <a:endParaRPr lang="en-US" sz="1400" dirty="0">
              <a:latin typeface="Didot"/>
              <a:cs typeface="Didot"/>
            </a:endParaRPr>
          </a:p>
          <a:p>
            <a:pPr algn="ctr">
              <a:lnSpc>
                <a:spcPct val="150000"/>
              </a:lnSpc>
            </a:pPr>
            <a:endParaRPr lang="en-US" sz="1400" dirty="0" smtClean="0">
              <a:latin typeface="Didot"/>
              <a:cs typeface="Didot"/>
            </a:endParaRPr>
          </a:p>
          <a:p>
            <a:pPr algn="ctr">
              <a:lnSpc>
                <a:spcPct val="150000"/>
              </a:lnSpc>
            </a:pPr>
            <a:endParaRPr lang="en-US" sz="1400" dirty="0" smtClean="0">
              <a:latin typeface="Didot"/>
              <a:cs typeface="Didot"/>
            </a:endParaRPr>
          </a:p>
          <a:p>
            <a:pPr algn="ctr">
              <a:lnSpc>
                <a:spcPct val="150000"/>
              </a:lnSpc>
            </a:pPr>
            <a:r>
              <a:rPr lang="en-US" sz="1400" dirty="0" smtClean="0">
                <a:latin typeface="Didot"/>
                <a:cs typeface="Didot"/>
              </a:rPr>
              <a:t>Chris Trondsen, M.S., AMFT, APCC</a:t>
            </a:r>
          </a:p>
          <a:p>
            <a:pPr algn="ctr">
              <a:lnSpc>
                <a:spcPct val="150000"/>
              </a:lnSpc>
            </a:pPr>
            <a:r>
              <a:rPr lang="en-US" sz="1400" dirty="0" smtClean="0">
                <a:latin typeface="Didot"/>
                <a:cs typeface="Didot"/>
              </a:rPr>
              <a:t>The Gateway Institute</a:t>
            </a:r>
          </a:p>
          <a:p>
            <a:pPr algn="ctr">
              <a:lnSpc>
                <a:spcPct val="150000"/>
              </a:lnSpc>
            </a:pPr>
            <a:endParaRPr lang="en-US" sz="1400" dirty="0">
              <a:latin typeface="Didot"/>
              <a:cs typeface="Didot"/>
            </a:endParaRPr>
          </a:p>
          <a:p>
            <a:pPr algn="ctr">
              <a:lnSpc>
                <a:spcPct val="150000"/>
              </a:lnSpc>
            </a:pPr>
            <a:r>
              <a:rPr lang="en-US" sz="1400" dirty="0" smtClean="0">
                <a:latin typeface="Didot"/>
                <a:cs typeface="Didot"/>
              </a:rPr>
              <a:t>OCD Southern California,</a:t>
            </a:r>
          </a:p>
          <a:p>
            <a:pPr algn="ctr">
              <a:lnSpc>
                <a:spcPct val="150000"/>
              </a:lnSpc>
            </a:pPr>
            <a:r>
              <a:rPr lang="en-US" sz="1400" i="1" dirty="0" smtClean="0">
                <a:latin typeface="Didot"/>
                <a:cs typeface="Didot"/>
              </a:rPr>
              <a:t>an official affiliate of the IOCDF</a:t>
            </a:r>
          </a:p>
          <a:p>
            <a:pPr algn="ctr">
              <a:lnSpc>
                <a:spcPct val="150000"/>
              </a:lnSpc>
            </a:pPr>
            <a:r>
              <a:rPr lang="en-US" sz="1400" dirty="0" smtClean="0">
                <a:latin typeface="Didot"/>
                <a:cs typeface="Didot"/>
              </a:rPr>
              <a:t>Vice President</a:t>
            </a:r>
          </a:p>
          <a:p>
            <a:pPr algn="ctr">
              <a:lnSpc>
                <a:spcPct val="150000"/>
              </a:lnSpc>
            </a:pPr>
            <a:endParaRPr lang="en-US" sz="1400" dirty="0">
              <a:latin typeface="Didot"/>
              <a:cs typeface="Didot"/>
            </a:endParaRPr>
          </a:p>
          <a:p>
            <a:pPr algn="ctr">
              <a:lnSpc>
                <a:spcPct val="150000"/>
              </a:lnSpc>
            </a:pPr>
            <a:r>
              <a:rPr lang="en-US" sz="1400" dirty="0" smtClean="0">
                <a:latin typeface="Didot"/>
                <a:cs typeface="Didot"/>
              </a:rPr>
              <a:t>Lead Advocate</a:t>
            </a:r>
          </a:p>
          <a:p>
            <a:pPr algn="ctr">
              <a:lnSpc>
                <a:spcPct val="150000"/>
              </a:lnSpc>
            </a:pPr>
            <a:r>
              <a:rPr lang="en-US" sz="1400" dirty="0" smtClean="0">
                <a:latin typeface="Didot"/>
                <a:cs typeface="Didot"/>
              </a:rPr>
              <a:t>International OCD Foundation</a:t>
            </a:r>
          </a:p>
          <a:p>
            <a:pPr algn="ctr">
              <a:lnSpc>
                <a:spcPct val="150000"/>
              </a:lnSpc>
            </a:pPr>
            <a:endParaRPr lang="en-US" sz="1400" dirty="0">
              <a:latin typeface="Didot"/>
              <a:cs typeface="Didot"/>
            </a:endParaRPr>
          </a:p>
          <a:p>
            <a:pPr algn="ctr">
              <a:lnSpc>
                <a:spcPct val="150000"/>
              </a:lnSpc>
            </a:pPr>
            <a:r>
              <a:rPr lang="en-US" sz="1400" dirty="0" smtClean="0">
                <a:latin typeface="Didot"/>
                <a:cs typeface="Didot"/>
              </a:rPr>
              <a:t>Body </a:t>
            </a:r>
            <a:r>
              <a:rPr lang="en-US" sz="1400" dirty="0" err="1" smtClean="0">
                <a:latin typeface="Didot"/>
                <a:cs typeface="Didot"/>
              </a:rPr>
              <a:t>Dysmorphic</a:t>
            </a:r>
            <a:r>
              <a:rPr lang="en-US" sz="1400" dirty="0" smtClean="0">
                <a:latin typeface="Didot"/>
                <a:cs typeface="Didot"/>
              </a:rPr>
              <a:t> Disorder </a:t>
            </a:r>
          </a:p>
          <a:p>
            <a:pPr algn="ctr">
              <a:lnSpc>
                <a:spcPct val="150000"/>
              </a:lnSpc>
            </a:pPr>
            <a:r>
              <a:rPr lang="en-US" sz="1400" dirty="0" smtClean="0">
                <a:latin typeface="Didot"/>
                <a:cs typeface="Didot"/>
              </a:rPr>
              <a:t>Special Interest Group Member </a:t>
            </a:r>
          </a:p>
          <a:p>
            <a:pPr algn="ctr">
              <a:lnSpc>
                <a:spcPct val="150000"/>
              </a:lnSpc>
            </a:pPr>
            <a:r>
              <a:rPr lang="en-US" sz="1400" dirty="0" smtClean="0">
                <a:latin typeface="Didot"/>
                <a:cs typeface="Didot"/>
              </a:rPr>
              <a:t>International OCD Foundation</a:t>
            </a:r>
            <a:endParaRPr lang="en-US" sz="1400" dirty="0">
              <a:latin typeface="Didot"/>
              <a:cs typeface="Didot"/>
            </a:endParaRPr>
          </a:p>
        </p:txBody>
      </p:sp>
      <p:pic>
        <p:nvPicPr>
          <p:cNvPr id="2" name="Picture 1" descr="chris-2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3" y="1262593"/>
            <a:ext cx="887940" cy="88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43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532" y="959935"/>
            <a:ext cx="902546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Didot"/>
                <a:cs typeface="Didot"/>
              </a:rPr>
              <a:t>OCD and Anger</a:t>
            </a:r>
            <a:endParaRPr lang="en-US" sz="3200" b="1" dirty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endParaRPr lang="en-US" sz="2000" dirty="0" smtClean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A 2011, </a:t>
            </a:r>
            <a:r>
              <a:rPr lang="en-US" sz="2000" dirty="0">
                <a:latin typeface="Didot"/>
                <a:cs typeface="Didot"/>
              </a:rPr>
              <a:t>government </a:t>
            </a:r>
            <a:r>
              <a:rPr lang="en-US" sz="2000" dirty="0" smtClean="0">
                <a:latin typeface="Didot"/>
                <a:cs typeface="Didot"/>
              </a:rPr>
              <a:t>study (</a:t>
            </a:r>
            <a:r>
              <a:rPr lang="en-US" sz="2000" dirty="0" smtClean="0">
                <a:latin typeface="Didot"/>
                <a:cs typeface="Didot"/>
                <a:hlinkClick r:id="rId2"/>
              </a:rPr>
              <a:t>https</a:t>
            </a:r>
            <a:r>
              <a:rPr lang="en-US" sz="2000" dirty="0">
                <a:latin typeface="Didot"/>
                <a:cs typeface="Didot"/>
                <a:hlinkClick r:id="rId2"/>
              </a:rPr>
              <a:t>://www.ncbi.nlm.nih.gov/pmc/articles/PMC3530280</a:t>
            </a:r>
            <a:r>
              <a:rPr lang="en-US" sz="2000" dirty="0" smtClean="0">
                <a:latin typeface="Didot"/>
                <a:cs typeface="Didot"/>
                <a:hlinkClick r:id="rId2"/>
              </a:rPr>
              <a:t>/</a:t>
            </a:r>
            <a:r>
              <a:rPr lang="en-US" sz="2000" dirty="0" smtClean="0">
                <a:latin typeface="Didot"/>
                <a:cs typeface="Didot"/>
              </a:rPr>
              <a:t>) found that nearly 50% of individuals with OCD experience anger attacks</a:t>
            </a:r>
          </a:p>
          <a:p>
            <a:pPr marL="285750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External anger expressions:</a:t>
            </a:r>
          </a:p>
          <a:p>
            <a:pPr marL="742950" lvl="1" indent="-285750">
              <a:buFont typeface="Arial"/>
              <a:buChar char="•"/>
            </a:pPr>
            <a:endParaRPr lang="en-US" sz="2000" dirty="0" smtClean="0">
              <a:latin typeface="Didot"/>
              <a:cs typeface="Didot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Yelling, tantrums, screaming, door slamming, physical intimidation, throwing items, damaging property inside the home, name calling</a:t>
            </a:r>
          </a:p>
          <a:p>
            <a:pPr marL="742950" lvl="1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Internal </a:t>
            </a:r>
            <a:r>
              <a:rPr lang="en-US" sz="2000" dirty="0">
                <a:latin typeface="Didot"/>
                <a:cs typeface="Didot"/>
              </a:rPr>
              <a:t>anger expressions:</a:t>
            </a:r>
          </a:p>
          <a:p>
            <a:pPr marL="742950" lvl="1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Isolation, shutting down, short conversations, self harm, substance abuse, pushing loved ones away</a:t>
            </a:r>
            <a:endParaRPr lang="en-US" sz="2000" dirty="0">
              <a:latin typeface="Didot"/>
              <a:cs typeface="Didot"/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 smtClean="0">
              <a:latin typeface="Didot"/>
              <a:cs typeface="Didot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61900" y="-5649899"/>
            <a:ext cx="959936" cy="9144002"/>
          </a:xfrm>
          <a:prstGeom prst="rect">
            <a:avLst/>
          </a:prstGeom>
          <a:solidFill>
            <a:srgbClr val="F0000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4092033" y="1806031"/>
            <a:ext cx="959936" cy="9144002"/>
          </a:xfrm>
          <a:prstGeom prst="rect">
            <a:avLst/>
          </a:prstGeom>
          <a:solidFill>
            <a:srgbClr val="F0000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6200000">
            <a:off x="4092031" y="-4092034"/>
            <a:ext cx="959936" cy="9144002"/>
          </a:xfrm>
          <a:prstGeom prst="rect">
            <a:avLst/>
          </a:prstGeom>
          <a:solidFill>
            <a:srgbClr val="F0000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663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nside-Out-in-the-Office-Anger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33"/>
          <a:stretch/>
        </p:blipFill>
        <p:spPr>
          <a:xfrm>
            <a:off x="0" y="0"/>
            <a:ext cx="9144000" cy="4449064"/>
          </a:xfrm>
          <a:prstGeom prst="rect">
            <a:avLst/>
          </a:prstGeom>
        </p:spPr>
      </p:pic>
      <p:pic>
        <p:nvPicPr>
          <p:cNvPr id="3" name="Picture 2" descr="Inside-Out-in-the-Office-Anger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32"/>
          <a:stretch/>
        </p:blipFill>
        <p:spPr>
          <a:xfrm>
            <a:off x="0" y="1684528"/>
            <a:ext cx="9144000" cy="51734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973979"/>
            <a:ext cx="9144000" cy="48628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Didot"/>
                <a:cs typeface="Didot"/>
              </a:rPr>
              <a:t>Common Causes of Anger in OCD</a:t>
            </a:r>
            <a:endParaRPr lang="en-US" sz="3200" b="1" dirty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endParaRPr lang="en-US" sz="2000" dirty="0" smtClean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Parents and loved ones interrupting unfinished rituals</a:t>
            </a:r>
          </a:p>
          <a:p>
            <a:pPr marL="285750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Parents and loved ones interfering with rituals or reversing completed rituals</a:t>
            </a:r>
          </a:p>
          <a:p>
            <a:pPr marL="285750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Talking or engaging with the individual with OCD when triggered from the disorder</a:t>
            </a:r>
          </a:p>
          <a:p>
            <a:pPr marL="285750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Loved ones refusing to accommodate, reassure, or enable the person with OCD</a:t>
            </a:r>
          </a:p>
          <a:p>
            <a:pPr marL="285750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Untreated, or undertreated OCD, or medications not working</a:t>
            </a:r>
            <a:endParaRPr lang="en-US" sz="2000" dirty="0">
              <a:latin typeface="Didot"/>
              <a:cs typeface="Dido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012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nside-Out-in-the-Office-Anger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33"/>
          <a:stretch/>
        </p:blipFill>
        <p:spPr>
          <a:xfrm>
            <a:off x="0" y="0"/>
            <a:ext cx="9144000" cy="4449064"/>
          </a:xfrm>
          <a:prstGeom prst="rect">
            <a:avLst/>
          </a:prstGeom>
        </p:spPr>
      </p:pic>
      <p:pic>
        <p:nvPicPr>
          <p:cNvPr id="3" name="Picture 2" descr="Inside-Out-in-the-Office-Anger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32"/>
          <a:stretch/>
        </p:blipFill>
        <p:spPr>
          <a:xfrm>
            <a:off x="0" y="1684528"/>
            <a:ext cx="9144000" cy="51734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973979"/>
            <a:ext cx="9144000" cy="489364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Didot"/>
                <a:cs typeface="Didot"/>
              </a:rPr>
              <a:t>What Doesn’t Work</a:t>
            </a:r>
            <a:endParaRPr lang="en-US" sz="3200" b="1" dirty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endParaRPr lang="en-US" sz="2000" dirty="0" smtClean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Parents and loved ones intentionally attempting to stop the rituals mid-behavior, especially in a combative manner </a:t>
            </a:r>
          </a:p>
          <a:p>
            <a:pPr marL="285750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Parents and loved ones “playing therapist”</a:t>
            </a:r>
          </a:p>
          <a:p>
            <a:pPr marL="285750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Nagging or lecturing during the height of the individual with OCD’s anxiety</a:t>
            </a:r>
          </a:p>
          <a:p>
            <a:pPr marL="285750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Accommodating behaviors; OCD gets worse, runs the house, more anger when attempt interventions  </a:t>
            </a:r>
          </a:p>
          <a:p>
            <a:pPr marL="285750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Allowing the tantrums and anger rages to continue unaddressed</a:t>
            </a:r>
          </a:p>
          <a:p>
            <a:pPr marL="285750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Untreated OCD (Doing nothing about it); enabling  </a:t>
            </a:r>
            <a:endParaRPr lang="en-US" sz="2000" dirty="0">
              <a:latin typeface="Didot"/>
              <a:cs typeface="Didot"/>
            </a:endParaRPr>
          </a:p>
        </p:txBody>
      </p:sp>
    </p:spTree>
    <p:extLst>
      <p:ext uri="{BB962C8B-B14F-4D97-AF65-F5344CB8AC3E}">
        <p14:creationId xmlns:p14="http://schemas.microsoft.com/office/powerpoint/2010/main" val="1201404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nside-Out-in-the-Office-Anger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33"/>
          <a:stretch/>
        </p:blipFill>
        <p:spPr>
          <a:xfrm>
            <a:off x="0" y="0"/>
            <a:ext cx="9144000" cy="4449064"/>
          </a:xfrm>
          <a:prstGeom prst="rect">
            <a:avLst/>
          </a:prstGeom>
        </p:spPr>
      </p:pic>
      <p:pic>
        <p:nvPicPr>
          <p:cNvPr id="3" name="Picture 2" descr="Inside-Out-in-the-Office-Anger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32"/>
          <a:stretch/>
        </p:blipFill>
        <p:spPr>
          <a:xfrm>
            <a:off x="0" y="1684528"/>
            <a:ext cx="9144000" cy="51734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684528"/>
            <a:ext cx="9144000" cy="32008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Didot"/>
                <a:cs typeface="Didot"/>
              </a:rPr>
              <a:t>What Doesn’t Work</a:t>
            </a:r>
          </a:p>
          <a:p>
            <a:pPr algn="ctr"/>
            <a:r>
              <a:rPr lang="en-US" sz="3200" b="1" dirty="0" smtClean="0">
                <a:latin typeface="Didot"/>
                <a:cs typeface="Didot"/>
              </a:rPr>
              <a:t>Continued</a:t>
            </a:r>
          </a:p>
          <a:p>
            <a:pPr algn="ctr"/>
            <a:endParaRPr lang="en-US" b="1" dirty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Matching anger (screaming and yelling back)</a:t>
            </a:r>
          </a:p>
          <a:p>
            <a:pPr marL="285750" indent="-285750">
              <a:buFont typeface="Arial"/>
              <a:buChar char="•"/>
            </a:pPr>
            <a:endParaRPr lang="en-US" sz="2000" dirty="0" smtClean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Putting the individual down, criticizing, “just tough it out!”</a:t>
            </a:r>
          </a:p>
          <a:p>
            <a:pPr marL="285750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Leaving the individual alone; not addressing the problem (esp. with internal anger)</a:t>
            </a:r>
          </a:p>
        </p:txBody>
      </p:sp>
    </p:spTree>
    <p:extLst>
      <p:ext uri="{BB962C8B-B14F-4D97-AF65-F5344CB8AC3E}">
        <p14:creationId xmlns:p14="http://schemas.microsoft.com/office/powerpoint/2010/main" val="280649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" y="959935"/>
            <a:ext cx="9144002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Didot"/>
                <a:cs typeface="Didot"/>
              </a:rPr>
              <a:t>What Works </a:t>
            </a:r>
          </a:p>
          <a:p>
            <a:pPr algn="ctr"/>
            <a:endParaRPr lang="en-US" sz="1200" b="1" dirty="0">
              <a:latin typeface="Didot"/>
              <a:cs typeface="Didot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Family contracting </a:t>
            </a:r>
            <a:r>
              <a:rPr lang="mr-IN" sz="2000" dirty="0" smtClean="0">
                <a:latin typeface="Didot"/>
                <a:cs typeface="Didot"/>
              </a:rPr>
              <a:t>–</a:t>
            </a:r>
            <a:r>
              <a:rPr lang="en-US" sz="2000" dirty="0" smtClean="0">
                <a:latin typeface="Didot"/>
                <a:cs typeface="Didot"/>
              </a:rPr>
              <a:t> creating a plan BEFORE the outbursts</a:t>
            </a:r>
          </a:p>
          <a:p>
            <a:pPr marL="342900" indent="-34290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Family meetings; make rules for the whole household so the individual with OCD does not feel targeted</a:t>
            </a:r>
          </a:p>
          <a:p>
            <a:pPr marL="342900" indent="-34290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342900" lvl="1" indent="-342900">
              <a:buFont typeface="Arial"/>
              <a:buChar char="•"/>
            </a:pPr>
            <a:r>
              <a:rPr lang="en-US" sz="2000" dirty="0">
                <a:latin typeface="Didot"/>
                <a:cs typeface="Didot"/>
              </a:rPr>
              <a:t>Not engaging during the rituals, but addressing the situation </a:t>
            </a:r>
            <a:r>
              <a:rPr lang="en-US" sz="2000" dirty="0" smtClean="0">
                <a:latin typeface="Didot"/>
                <a:cs typeface="Didot"/>
              </a:rPr>
              <a:t>afterwards</a:t>
            </a:r>
          </a:p>
          <a:p>
            <a:pPr marL="342900" lvl="1" indent="-34290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342900" lvl="1" indent="-34290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Being supportive and compassionate, while still not enabling, accommodating or reassuring</a:t>
            </a:r>
          </a:p>
          <a:p>
            <a:pPr marL="342900" lvl="1" indent="-34290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342900" lvl="1" indent="-342900">
              <a:buFont typeface="Arial"/>
              <a:buChar char="•"/>
            </a:pPr>
            <a:r>
              <a:rPr lang="en-US" sz="2000" dirty="0" smtClean="0">
                <a:latin typeface="Didot"/>
                <a:cs typeface="Didot"/>
              </a:rPr>
              <a:t>During a tantrum or outburst, keep distance, leave the house if necessary, but address it once the individual with OCD has calmed down (can intervene to prevent things from getting broken)</a:t>
            </a:r>
            <a:endParaRPr lang="en-US" sz="2000" dirty="0">
              <a:latin typeface="Didot"/>
              <a:cs typeface="Didot"/>
            </a:endParaRPr>
          </a:p>
          <a:p>
            <a:pPr marL="342900" indent="-342900">
              <a:buFont typeface="Arial"/>
              <a:buChar char="•"/>
            </a:pPr>
            <a:endParaRPr lang="en-US" sz="2000" dirty="0" smtClean="0">
              <a:latin typeface="Didot"/>
              <a:cs typeface="Didot"/>
            </a:endParaRPr>
          </a:p>
          <a:p>
            <a:pPr marL="342900" indent="-342900">
              <a:buFont typeface="Arial"/>
              <a:buChar char="•"/>
            </a:pPr>
            <a:endParaRPr lang="en-US" sz="2000" dirty="0" smtClean="0">
              <a:latin typeface="Didot"/>
              <a:cs typeface="Didot"/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 smtClean="0">
              <a:latin typeface="Didot"/>
              <a:cs typeface="Didot"/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 smtClean="0">
              <a:latin typeface="Didot"/>
              <a:cs typeface="Didot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61900" y="-5649899"/>
            <a:ext cx="959936" cy="9144002"/>
          </a:xfrm>
          <a:prstGeom prst="rect">
            <a:avLst/>
          </a:prstGeom>
          <a:solidFill>
            <a:srgbClr val="F0000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4092033" y="1806031"/>
            <a:ext cx="959936" cy="9144002"/>
          </a:xfrm>
          <a:prstGeom prst="rect">
            <a:avLst/>
          </a:prstGeom>
          <a:solidFill>
            <a:srgbClr val="F0000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6200000">
            <a:off x="4092031" y="-4092034"/>
            <a:ext cx="959936" cy="9144002"/>
          </a:xfrm>
          <a:prstGeom prst="rect">
            <a:avLst/>
          </a:prstGeom>
          <a:solidFill>
            <a:srgbClr val="F0000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85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" y="959935"/>
            <a:ext cx="9144002" cy="6894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Didot"/>
                <a:cs typeface="Didot"/>
              </a:rPr>
              <a:t>What Works Continued</a:t>
            </a:r>
          </a:p>
          <a:p>
            <a:pPr algn="ctr"/>
            <a:endParaRPr lang="en-US" b="1" dirty="0">
              <a:latin typeface="Didot"/>
              <a:cs typeface="Didot"/>
            </a:endParaRP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Didot"/>
                <a:cs typeface="Didot"/>
              </a:rPr>
              <a:t>Keep mood and tone calm, will eventually have the person with OCD match temperament </a:t>
            </a:r>
          </a:p>
          <a:p>
            <a:pPr marL="342900" indent="-342900">
              <a:buFont typeface="Arial"/>
              <a:buChar char="•"/>
            </a:pPr>
            <a:endParaRPr lang="en-US" dirty="0">
              <a:latin typeface="Didot"/>
              <a:cs typeface="Didot"/>
            </a:endParaRP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Didot"/>
                <a:cs typeface="Didot"/>
              </a:rPr>
              <a:t>Make yourself available, and being empathetic, so the individual can feel supported (internal anger)</a:t>
            </a:r>
          </a:p>
          <a:p>
            <a:pPr marL="342900" indent="-342900">
              <a:buFont typeface="Arial"/>
              <a:buChar char="•"/>
            </a:pPr>
            <a:endParaRPr lang="en-US" dirty="0">
              <a:latin typeface="Didot"/>
              <a:cs typeface="Didot"/>
            </a:endParaRP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Didot"/>
                <a:cs typeface="Didot"/>
              </a:rPr>
              <a:t>Find your loved one treatment (allows therapist to take over; you go back to being loved one). If you cannot find or if your insurance does not cover a therapist, find a therapist in-network that knows conflict management and can aid with anger reduction strategies </a:t>
            </a:r>
          </a:p>
          <a:p>
            <a:pPr marL="342900" indent="-342900">
              <a:buFont typeface="Arial"/>
              <a:buChar char="•"/>
            </a:pPr>
            <a:endParaRPr lang="en-US" dirty="0">
              <a:latin typeface="Didot"/>
              <a:cs typeface="Didot"/>
            </a:endParaRP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Didot"/>
                <a:cs typeface="Didot"/>
              </a:rPr>
              <a:t>Address the anger and link it with the OCD, not the individual</a:t>
            </a:r>
          </a:p>
          <a:p>
            <a:pPr marL="342900" indent="-342900">
              <a:buFont typeface="Arial"/>
              <a:buChar char="•"/>
            </a:pPr>
            <a:endParaRPr lang="en-US" dirty="0">
              <a:latin typeface="Didot"/>
              <a:cs typeface="Didot"/>
            </a:endParaRP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Didot"/>
                <a:cs typeface="Didot"/>
              </a:rPr>
              <a:t>Setting clear and firm boundaries</a:t>
            </a:r>
            <a:endParaRPr lang="en-US" dirty="0">
              <a:latin typeface="Didot"/>
              <a:cs typeface="Didot"/>
            </a:endParaRPr>
          </a:p>
          <a:p>
            <a:pPr marL="342900" indent="-342900">
              <a:buFont typeface="Arial"/>
              <a:buChar char="•"/>
            </a:pPr>
            <a:endParaRPr lang="en-US" sz="2000" dirty="0" smtClean="0">
              <a:latin typeface="Didot"/>
              <a:cs typeface="Didot"/>
            </a:endParaRPr>
          </a:p>
          <a:p>
            <a:pPr marL="342900" indent="-342900">
              <a:buFont typeface="Arial"/>
              <a:buChar char="•"/>
            </a:pPr>
            <a:endParaRPr lang="en-US" sz="2000" dirty="0" smtClean="0">
              <a:latin typeface="Didot"/>
              <a:cs typeface="Didot"/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 smtClean="0">
              <a:latin typeface="Didot"/>
              <a:cs typeface="Didot"/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>
              <a:latin typeface="Didot"/>
              <a:cs typeface="Didot"/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 smtClean="0">
              <a:latin typeface="Didot"/>
              <a:cs typeface="Didot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61900" y="-5649899"/>
            <a:ext cx="959936" cy="9144002"/>
          </a:xfrm>
          <a:prstGeom prst="rect">
            <a:avLst/>
          </a:prstGeom>
          <a:solidFill>
            <a:srgbClr val="F0000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4092033" y="1806031"/>
            <a:ext cx="959936" cy="9144002"/>
          </a:xfrm>
          <a:prstGeom prst="rect">
            <a:avLst/>
          </a:prstGeom>
          <a:solidFill>
            <a:srgbClr val="F0000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6200000">
            <a:off x="4092031" y="-4092034"/>
            <a:ext cx="959936" cy="9144002"/>
          </a:xfrm>
          <a:prstGeom prst="rect">
            <a:avLst/>
          </a:prstGeom>
          <a:solidFill>
            <a:srgbClr val="F0000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42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5076</TotalTime>
  <Words>686</Words>
  <Application>Microsoft Macintosh PowerPoint</Application>
  <PresentationFormat>On-screen Show (4:3)</PresentationFormat>
  <Paragraphs>121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Gateway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Trondsen</dc:creator>
  <cp:lastModifiedBy>Christopher Trondsen</cp:lastModifiedBy>
  <cp:revision>151</cp:revision>
  <dcterms:created xsi:type="dcterms:W3CDTF">2018-07-08T04:00:11Z</dcterms:created>
  <dcterms:modified xsi:type="dcterms:W3CDTF">2020-11-14T17:34:05Z</dcterms:modified>
</cp:coreProperties>
</file>