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1" r:id="rId3"/>
    <p:sldId id="258" r:id="rId4"/>
    <p:sldId id="257" r:id="rId5"/>
    <p:sldId id="272" r:id="rId6"/>
    <p:sldId id="273" r:id="rId7"/>
    <p:sldId id="269" r:id="rId8"/>
    <p:sldId id="284" r:id="rId9"/>
    <p:sldId id="333" r:id="rId10"/>
    <p:sldId id="340" r:id="rId11"/>
    <p:sldId id="376" r:id="rId12"/>
    <p:sldId id="324" r:id="rId13"/>
    <p:sldId id="325" r:id="rId14"/>
    <p:sldId id="331" r:id="rId15"/>
    <p:sldId id="469" r:id="rId16"/>
    <p:sldId id="413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3950" autoAdjust="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6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8D3A3-60E9-4B1B-A8A0-C377181ECB69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FF45B-5669-4698-A9AD-4D1BCDEF64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31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F8FCD-8748-479C-8F7B-A5C5BBE277E4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E1EA7-D4B9-4440-8EEF-B47EA258D4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1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19A01-FF71-46AC-A208-A90DE85F187B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642D-55C0-494B-AB68-80AEC7F862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4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19A01-FF71-46AC-A208-A90DE85F187B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642D-55C0-494B-AB68-80AEC7F862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5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19A01-FF71-46AC-A208-A90DE85F187B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642D-55C0-494B-AB68-80AEC7F862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6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19A01-FF71-46AC-A208-A90DE85F187B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642D-55C0-494B-AB68-80AEC7F862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7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19A01-FF71-46AC-A208-A90DE85F187B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642D-55C0-494B-AB68-80AEC7F862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19A01-FF71-46AC-A208-A90DE85F187B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642D-55C0-494B-AB68-80AEC7F862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8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19A01-FF71-46AC-A208-A90DE85F187B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642D-55C0-494B-AB68-80AEC7F862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0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19A01-FF71-46AC-A208-A90DE85F187B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642D-55C0-494B-AB68-80AEC7F862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7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19A01-FF71-46AC-A208-A90DE85F187B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642D-55C0-494B-AB68-80AEC7F862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9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19A01-FF71-46AC-A208-A90DE85F187B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642D-55C0-494B-AB68-80AEC7F862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9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19A01-FF71-46AC-A208-A90DE85F187B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642D-55C0-494B-AB68-80AEC7F862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0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0">
              <a:schemeClr val="bg2">
                <a:tint val="45000"/>
                <a:shade val="99000"/>
                <a:satMod val="350000"/>
                <a:lumMod val="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19A01-FF71-46AC-A208-A90DE85F187B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6642D-55C0-494B-AB68-80AEC7F862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417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2555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Pharmacotherapy of OCD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662" y="4059385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Sean </a:t>
            </a:r>
            <a:r>
              <a:rPr lang="en-US" dirty="0" err="1">
                <a:solidFill>
                  <a:srgbClr val="FFFF00"/>
                </a:solidFill>
              </a:rPr>
              <a:t>Sassano</a:t>
            </a:r>
            <a:r>
              <a:rPr lang="en-US" dirty="0">
                <a:solidFill>
                  <a:srgbClr val="FFFF00"/>
                </a:solidFill>
              </a:rPr>
              <a:t>, M.D.</a:t>
            </a:r>
          </a:p>
          <a:p>
            <a:r>
              <a:rPr lang="en-US" sz="2000" dirty="0">
                <a:solidFill>
                  <a:schemeClr val="tx1"/>
                </a:solidFill>
              </a:rPr>
              <a:t>Adjunct Professor of Psychiatry </a:t>
            </a:r>
          </a:p>
          <a:p>
            <a:r>
              <a:rPr lang="en-US" sz="2000" dirty="0">
                <a:solidFill>
                  <a:schemeClr val="tx1"/>
                </a:solidFill>
              </a:rPr>
              <a:t>University of Southern California</a:t>
            </a:r>
          </a:p>
          <a:p>
            <a:r>
              <a:rPr lang="en-US" sz="2000" dirty="0">
                <a:solidFill>
                  <a:schemeClr val="tx1"/>
                </a:solidFill>
              </a:rPr>
              <a:t>Board of Directors Southern California Affiliate of the IOCDF</a:t>
            </a:r>
          </a:p>
          <a:p>
            <a:r>
              <a:rPr lang="en-US" sz="2000" dirty="0">
                <a:solidFill>
                  <a:schemeClr val="tx1"/>
                </a:solidFill>
              </a:rPr>
              <a:t>Diplomate American Board of Psychiatry and Neurology</a:t>
            </a:r>
          </a:p>
          <a:p>
            <a:r>
              <a:rPr lang="en-US" sz="2000" dirty="0">
                <a:solidFill>
                  <a:schemeClr val="tx1"/>
                </a:solidFill>
              </a:rPr>
              <a:t>Diplomate American Board of Addiction Medicine</a:t>
            </a:r>
          </a:p>
          <a:p>
            <a:r>
              <a:rPr lang="en-US" sz="2000" dirty="0">
                <a:solidFill>
                  <a:schemeClr val="tx1"/>
                </a:solidFill>
              </a:rPr>
              <a:t>seansassano@sassanomd.com</a:t>
            </a:r>
          </a:p>
        </p:txBody>
      </p:sp>
      <p:sp>
        <p:nvSpPr>
          <p:cNvPr id="4" name="Oval 3"/>
          <p:cNvSpPr/>
          <p:nvPr/>
        </p:nvSpPr>
        <p:spPr>
          <a:xfrm>
            <a:off x="2618510" y="1828797"/>
            <a:ext cx="381000" cy="3810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08018" y="2317173"/>
            <a:ext cx="381000" cy="3810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89018" y="1922315"/>
            <a:ext cx="381000" cy="381000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8" idx="2"/>
          </p:cNvCxnSpPr>
          <p:nvPr/>
        </p:nvCxnSpPr>
        <p:spPr>
          <a:xfrm flipV="1">
            <a:off x="1808018" y="2500747"/>
            <a:ext cx="381000" cy="692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1704106" y="2750127"/>
            <a:ext cx="381000" cy="381000"/>
            <a:chOff x="1787236" y="2763982"/>
            <a:chExt cx="381000" cy="381000"/>
          </a:xfrm>
        </p:grpSpPr>
        <p:sp>
          <p:nvSpPr>
            <p:cNvPr id="7" name="Oval 6"/>
            <p:cNvSpPr/>
            <p:nvPr/>
          </p:nvSpPr>
          <p:spPr>
            <a:xfrm>
              <a:off x="1787236" y="2763982"/>
              <a:ext cx="381000" cy="381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1787236" y="2957948"/>
              <a:ext cx="381000" cy="692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2673926" y="3449792"/>
            <a:ext cx="401782" cy="381000"/>
            <a:chOff x="2701636" y="3144982"/>
            <a:chExt cx="401782" cy="381000"/>
          </a:xfrm>
          <a:solidFill>
            <a:srgbClr val="7030A0"/>
          </a:solidFill>
        </p:grpSpPr>
        <p:sp>
          <p:nvSpPr>
            <p:cNvPr id="5" name="Oval 4"/>
            <p:cNvSpPr/>
            <p:nvPr/>
          </p:nvSpPr>
          <p:spPr>
            <a:xfrm>
              <a:off x="2722418" y="3144982"/>
              <a:ext cx="381000" cy="3810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/>
            <p:nvPr/>
          </p:nvCxnSpPr>
          <p:spPr>
            <a:xfrm flipV="1">
              <a:off x="2701636" y="3342411"/>
              <a:ext cx="381000" cy="6926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2189018" y="3463647"/>
            <a:ext cx="391391" cy="381000"/>
            <a:chOff x="2189018" y="3144982"/>
            <a:chExt cx="391391" cy="381000"/>
          </a:xfrm>
          <a:solidFill>
            <a:srgbClr val="92D050"/>
          </a:solidFill>
        </p:grpSpPr>
        <p:sp>
          <p:nvSpPr>
            <p:cNvPr id="6" name="Oval 5"/>
            <p:cNvSpPr/>
            <p:nvPr/>
          </p:nvSpPr>
          <p:spPr>
            <a:xfrm>
              <a:off x="2189018" y="3144982"/>
              <a:ext cx="381000" cy="3810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2199409" y="3328556"/>
              <a:ext cx="381000" cy="6926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3065321" y="2033151"/>
            <a:ext cx="384464" cy="381000"/>
            <a:chOff x="2968336" y="2157846"/>
            <a:chExt cx="384464" cy="381000"/>
          </a:xfrm>
          <a:solidFill>
            <a:schemeClr val="accent2">
              <a:lumMod val="75000"/>
            </a:schemeClr>
          </a:solidFill>
        </p:grpSpPr>
        <p:sp>
          <p:nvSpPr>
            <p:cNvPr id="10" name="Oval 9"/>
            <p:cNvSpPr/>
            <p:nvPr/>
          </p:nvSpPr>
          <p:spPr>
            <a:xfrm>
              <a:off x="2971800" y="2157846"/>
              <a:ext cx="381000" cy="3810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2968336" y="2358738"/>
              <a:ext cx="381000" cy="6926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3377055" y="2822869"/>
            <a:ext cx="398318" cy="381000"/>
            <a:chOff x="3086100" y="2684319"/>
            <a:chExt cx="398318" cy="381000"/>
          </a:xfrm>
        </p:grpSpPr>
        <p:sp>
          <p:nvSpPr>
            <p:cNvPr id="11" name="Oval 10"/>
            <p:cNvSpPr/>
            <p:nvPr/>
          </p:nvSpPr>
          <p:spPr>
            <a:xfrm>
              <a:off x="3086100" y="2684319"/>
              <a:ext cx="381000" cy="381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V="1">
              <a:off x="3103418" y="2867893"/>
              <a:ext cx="381000" cy="692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/>
          <p:cNvCxnSpPr/>
          <p:nvPr/>
        </p:nvCxnSpPr>
        <p:spPr>
          <a:xfrm flipV="1">
            <a:off x="2618510" y="2012371"/>
            <a:ext cx="381000" cy="692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171699" y="2109352"/>
            <a:ext cx="381000" cy="692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4137519" y="2130140"/>
            <a:ext cx="384464" cy="374071"/>
            <a:chOff x="6394288" y="2770911"/>
            <a:chExt cx="384464" cy="374071"/>
          </a:xfrm>
          <a:solidFill>
            <a:srgbClr val="FFFF00"/>
          </a:solidFill>
        </p:grpSpPr>
        <p:sp>
          <p:nvSpPr>
            <p:cNvPr id="21" name="Hexagon 20"/>
            <p:cNvSpPr/>
            <p:nvPr/>
          </p:nvSpPr>
          <p:spPr>
            <a:xfrm>
              <a:off x="6400800" y="2770911"/>
              <a:ext cx="377952" cy="374071"/>
            </a:xfrm>
            <a:prstGeom prst="hexag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6394288" y="2954483"/>
              <a:ext cx="381000" cy="6926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3962400" y="2549240"/>
            <a:ext cx="384464" cy="374071"/>
            <a:chOff x="6394288" y="2770911"/>
            <a:chExt cx="384464" cy="374071"/>
          </a:xfrm>
          <a:solidFill>
            <a:srgbClr val="92D050"/>
          </a:solidFill>
        </p:grpSpPr>
        <p:sp>
          <p:nvSpPr>
            <p:cNvPr id="29" name="Hexagon 28"/>
            <p:cNvSpPr/>
            <p:nvPr/>
          </p:nvSpPr>
          <p:spPr>
            <a:xfrm>
              <a:off x="6400800" y="2770911"/>
              <a:ext cx="377952" cy="374071"/>
            </a:xfrm>
            <a:prstGeom prst="hexag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 flipV="1">
              <a:off x="6394288" y="2954483"/>
              <a:ext cx="381000" cy="6926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496149" y="1918858"/>
            <a:ext cx="384464" cy="374071"/>
            <a:chOff x="6394288" y="2770911"/>
            <a:chExt cx="384464" cy="374071"/>
          </a:xfrm>
        </p:grpSpPr>
        <p:sp>
          <p:nvSpPr>
            <p:cNvPr id="32" name="Hexagon 31"/>
            <p:cNvSpPr/>
            <p:nvPr/>
          </p:nvSpPr>
          <p:spPr>
            <a:xfrm>
              <a:off x="6400800" y="2770911"/>
              <a:ext cx="377952" cy="374071"/>
            </a:xfrm>
            <a:prstGeom prst="hexagon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6394288" y="2954483"/>
              <a:ext cx="381000" cy="692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549766" y="3581400"/>
            <a:ext cx="384464" cy="374071"/>
            <a:chOff x="6394288" y="2770911"/>
            <a:chExt cx="384464" cy="374071"/>
          </a:xfrm>
        </p:grpSpPr>
        <p:sp>
          <p:nvSpPr>
            <p:cNvPr id="35" name="Hexagon 34"/>
            <p:cNvSpPr/>
            <p:nvPr/>
          </p:nvSpPr>
          <p:spPr>
            <a:xfrm>
              <a:off x="6400800" y="2770911"/>
              <a:ext cx="377952" cy="374071"/>
            </a:xfrm>
            <a:prstGeom prst="hexagon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V="1">
              <a:off x="6394288" y="2954483"/>
              <a:ext cx="381000" cy="692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4944621" y="3505206"/>
            <a:ext cx="384464" cy="374071"/>
            <a:chOff x="6394288" y="2770911"/>
            <a:chExt cx="384464" cy="374071"/>
          </a:xfrm>
          <a:solidFill>
            <a:schemeClr val="accent2">
              <a:lumMod val="75000"/>
            </a:schemeClr>
          </a:solidFill>
        </p:grpSpPr>
        <p:sp>
          <p:nvSpPr>
            <p:cNvPr id="38" name="Hexagon 37"/>
            <p:cNvSpPr/>
            <p:nvPr/>
          </p:nvSpPr>
          <p:spPr>
            <a:xfrm>
              <a:off x="6400800" y="2770911"/>
              <a:ext cx="377952" cy="374071"/>
            </a:xfrm>
            <a:prstGeom prst="hexag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 flipV="1">
              <a:off x="6394288" y="2954483"/>
              <a:ext cx="381000" cy="6926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4904165" y="1936175"/>
            <a:ext cx="384464" cy="374071"/>
            <a:chOff x="6394288" y="2770911"/>
            <a:chExt cx="384464" cy="374071"/>
          </a:xfrm>
          <a:solidFill>
            <a:schemeClr val="accent2">
              <a:lumMod val="75000"/>
            </a:schemeClr>
          </a:solidFill>
        </p:grpSpPr>
        <p:sp>
          <p:nvSpPr>
            <p:cNvPr id="41" name="Hexagon 40"/>
            <p:cNvSpPr/>
            <p:nvPr/>
          </p:nvSpPr>
          <p:spPr>
            <a:xfrm>
              <a:off x="6400800" y="2770911"/>
              <a:ext cx="377952" cy="374071"/>
            </a:xfrm>
            <a:prstGeom prst="hexag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/>
            <p:nvPr/>
          </p:nvCxnSpPr>
          <p:spPr>
            <a:xfrm flipV="1">
              <a:off x="6394288" y="2954483"/>
              <a:ext cx="381000" cy="6926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5227117" y="3210212"/>
            <a:ext cx="384464" cy="374071"/>
            <a:chOff x="6394288" y="2770911"/>
            <a:chExt cx="384464" cy="374071"/>
          </a:xfrm>
        </p:grpSpPr>
        <p:sp>
          <p:nvSpPr>
            <p:cNvPr id="44" name="Hexagon 43"/>
            <p:cNvSpPr/>
            <p:nvPr/>
          </p:nvSpPr>
          <p:spPr>
            <a:xfrm>
              <a:off x="6400800" y="2770911"/>
              <a:ext cx="377952" cy="374071"/>
            </a:xfrm>
            <a:prstGeom prst="hexagon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 flipV="1">
              <a:off x="6394288" y="2954483"/>
              <a:ext cx="381000" cy="692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6096000" y="2552705"/>
            <a:ext cx="558340" cy="429488"/>
            <a:chOff x="7620000" y="3023758"/>
            <a:chExt cx="558340" cy="429488"/>
          </a:xfrm>
        </p:grpSpPr>
        <p:sp>
          <p:nvSpPr>
            <p:cNvPr id="46" name="Regular Pentagon 45"/>
            <p:cNvSpPr/>
            <p:nvPr/>
          </p:nvSpPr>
          <p:spPr>
            <a:xfrm>
              <a:off x="7620000" y="3023758"/>
              <a:ext cx="502920" cy="429488"/>
            </a:xfrm>
            <a:prstGeom prst="pentagon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675420" y="3120739"/>
              <a:ext cx="502920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bg1"/>
                  </a:solidFill>
                </a:rPr>
                <a:t>D11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096000" y="1998519"/>
            <a:ext cx="558340" cy="429488"/>
            <a:chOff x="7620000" y="3023758"/>
            <a:chExt cx="558340" cy="429488"/>
          </a:xfrm>
        </p:grpSpPr>
        <p:sp>
          <p:nvSpPr>
            <p:cNvPr id="50" name="Regular Pentagon 49"/>
            <p:cNvSpPr/>
            <p:nvPr/>
          </p:nvSpPr>
          <p:spPr>
            <a:xfrm>
              <a:off x="7620000" y="3023758"/>
              <a:ext cx="502920" cy="429488"/>
            </a:xfrm>
            <a:prstGeom prst="pentagon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675420" y="3120739"/>
              <a:ext cx="502920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bg1"/>
                  </a:solidFill>
                </a:rPr>
                <a:t>C14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082145" y="3515592"/>
            <a:ext cx="558340" cy="429488"/>
            <a:chOff x="7620000" y="3023758"/>
            <a:chExt cx="558340" cy="429488"/>
          </a:xfrm>
          <a:solidFill>
            <a:srgbClr val="7030A0"/>
          </a:solidFill>
        </p:grpSpPr>
        <p:sp>
          <p:nvSpPr>
            <p:cNvPr id="53" name="Regular Pentagon 52"/>
            <p:cNvSpPr/>
            <p:nvPr/>
          </p:nvSpPr>
          <p:spPr>
            <a:xfrm>
              <a:off x="7620000" y="3023758"/>
              <a:ext cx="502920" cy="429488"/>
            </a:xfrm>
            <a:prstGeom prst="pentag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675420" y="3120739"/>
              <a:ext cx="502920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bg1"/>
                  </a:solidFill>
                </a:rPr>
                <a:t>D11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612777" y="1981211"/>
            <a:ext cx="558340" cy="429488"/>
            <a:chOff x="7620000" y="3023758"/>
            <a:chExt cx="558340" cy="429488"/>
          </a:xfrm>
        </p:grpSpPr>
        <p:sp>
          <p:nvSpPr>
            <p:cNvPr id="56" name="Regular Pentagon 55"/>
            <p:cNvSpPr/>
            <p:nvPr/>
          </p:nvSpPr>
          <p:spPr>
            <a:xfrm>
              <a:off x="7620000" y="3023758"/>
              <a:ext cx="502920" cy="429488"/>
            </a:xfrm>
            <a:prstGeom prst="pentagon">
              <a:avLst/>
            </a:prstGeom>
            <a:solidFill>
              <a:srgbClr val="7030A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675420" y="3120739"/>
              <a:ext cx="502920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bg1"/>
                  </a:solidFill>
                </a:rPr>
                <a:t>D11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640487" y="3477498"/>
            <a:ext cx="558340" cy="429488"/>
            <a:chOff x="7620000" y="3023758"/>
            <a:chExt cx="558340" cy="429488"/>
          </a:xfrm>
          <a:solidFill>
            <a:srgbClr val="FF0000"/>
          </a:solidFill>
        </p:grpSpPr>
        <p:sp>
          <p:nvSpPr>
            <p:cNvPr id="59" name="Regular Pentagon 58"/>
            <p:cNvSpPr/>
            <p:nvPr/>
          </p:nvSpPr>
          <p:spPr>
            <a:xfrm>
              <a:off x="7620000" y="3023758"/>
              <a:ext cx="502920" cy="429488"/>
            </a:xfrm>
            <a:prstGeom prst="pentag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675420" y="3120739"/>
              <a:ext cx="502920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D11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7060280" y="2358740"/>
            <a:ext cx="558340" cy="429488"/>
            <a:chOff x="7620000" y="3023758"/>
            <a:chExt cx="558340" cy="429488"/>
          </a:xfrm>
        </p:grpSpPr>
        <p:sp>
          <p:nvSpPr>
            <p:cNvPr id="62" name="Regular Pentagon 61"/>
            <p:cNvSpPr/>
            <p:nvPr/>
          </p:nvSpPr>
          <p:spPr>
            <a:xfrm>
              <a:off x="7620000" y="3023758"/>
              <a:ext cx="502920" cy="429488"/>
            </a:xfrm>
            <a:prstGeom prst="pentagon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675420" y="3120739"/>
              <a:ext cx="502920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bg1"/>
                  </a:solidFill>
                </a:rPr>
                <a:t>D11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068289" y="3002976"/>
            <a:ext cx="599907" cy="488254"/>
            <a:chOff x="7620000" y="3023758"/>
            <a:chExt cx="571540" cy="429488"/>
          </a:xfrm>
        </p:grpSpPr>
        <p:sp>
          <p:nvSpPr>
            <p:cNvPr id="65" name="Regular Pentagon 64"/>
            <p:cNvSpPr/>
            <p:nvPr/>
          </p:nvSpPr>
          <p:spPr>
            <a:xfrm>
              <a:off x="7620000" y="3023758"/>
              <a:ext cx="502920" cy="429488"/>
            </a:xfrm>
            <a:prstGeom prst="pentagon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688620" y="3120739"/>
              <a:ext cx="502920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bg1"/>
                  </a:solidFill>
                </a:rPr>
                <a:t>D11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7060280" y="3030690"/>
            <a:ext cx="558340" cy="429488"/>
            <a:chOff x="7620000" y="3023758"/>
            <a:chExt cx="558340" cy="429488"/>
          </a:xfrm>
        </p:grpSpPr>
        <p:sp>
          <p:nvSpPr>
            <p:cNvPr id="68" name="Regular Pentagon 67"/>
            <p:cNvSpPr/>
            <p:nvPr/>
          </p:nvSpPr>
          <p:spPr>
            <a:xfrm>
              <a:off x="7620000" y="3023758"/>
              <a:ext cx="502920" cy="429488"/>
            </a:xfrm>
            <a:prstGeom prst="pentagon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675420" y="3120739"/>
              <a:ext cx="502920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bg1"/>
                  </a:solidFill>
                </a:rPr>
                <a:t>A11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182134" y="3377047"/>
            <a:ext cx="384464" cy="374071"/>
            <a:chOff x="6394288" y="2770911"/>
            <a:chExt cx="384464" cy="374071"/>
          </a:xfrm>
          <a:solidFill>
            <a:srgbClr val="92D050"/>
          </a:solidFill>
        </p:grpSpPr>
        <p:sp>
          <p:nvSpPr>
            <p:cNvPr id="75" name="Hexagon 74"/>
            <p:cNvSpPr/>
            <p:nvPr/>
          </p:nvSpPr>
          <p:spPr>
            <a:xfrm>
              <a:off x="6400800" y="2770911"/>
              <a:ext cx="377952" cy="374071"/>
            </a:xfrm>
            <a:prstGeom prst="hexag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/>
            <p:nvPr/>
          </p:nvCxnSpPr>
          <p:spPr>
            <a:xfrm flipV="1">
              <a:off x="6394288" y="2954483"/>
              <a:ext cx="381000" cy="6926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3962400" y="2964876"/>
            <a:ext cx="384464" cy="374071"/>
            <a:chOff x="6394288" y="2770911"/>
            <a:chExt cx="384464" cy="374071"/>
          </a:xfrm>
          <a:solidFill>
            <a:srgbClr val="92D050"/>
          </a:solidFill>
        </p:grpSpPr>
        <p:sp>
          <p:nvSpPr>
            <p:cNvPr id="78" name="Hexagon 77"/>
            <p:cNvSpPr/>
            <p:nvPr/>
          </p:nvSpPr>
          <p:spPr>
            <a:xfrm>
              <a:off x="6400800" y="2770911"/>
              <a:ext cx="377952" cy="374071"/>
            </a:xfrm>
            <a:prstGeom prst="hexag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Connector 78"/>
            <p:cNvCxnSpPr/>
            <p:nvPr/>
          </p:nvCxnSpPr>
          <p:spPr>
            <a:xfrm flipV="1">
              <a:off x="6394288" y="2954483"/>
              <a:ext cx="381000" cy="6926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5259769" y="2240975"/>
            <a:ext cx="384464" cy="374071"/>
            <a:chOff x="6394288" y="2770911"/>
            <a:chExt cx="384464" cy="374071"/>
          </a:xfrm>
          <a:solidFill>
            <a:srgbClr val="FFFF00"/>
          </a:solidFill>
        </p:grpSpPr>
        <p:sp>
          <p:nvSpPr>
            <p:cNvPr id="81" name="Hexagon 80"/>
            <p:cNvSpPr/>
            <p:nvPr/>
          </p:nvSpPr>
          <p:spPr>
            <a:xfrm>
              <a:off x="6400800" y="2770911"/>
              <a:ext cx="377952" cy="374071"/>
            </a:xfrm>
            <a:prstGeom prst="hexag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2" name="Straight Connector 81"/>
            <p:cNvCxnSpPr/>
            <p:nvPr/>
          </p:nvCxnSpPr>
          <p:spPr>
            <a:xfrm flipV="1">
              <a:off x="6394288" y="2954483"/>
              <a:ext cx="381000" cy="6926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3134591" y="3321661"/>
            <a:ext cx="384464" cy="381000"/>
            <a:chOff x="2968336" y="2157846"/>
            <a:chExt cx="384464" cy="381000"/>
          </a:xfrm>
          <a:solidFill>
            <a:schemeClr val="accent2">
              <a:lumMod val="75000"/>
            </a:schemeClr>
          </a:solidFill>
        </p:grpSpPr>
        <p:sp>
          <p:nvSpPr>
            <p:cNvPr id="84" name="Oval 83"/>
            <p:cNvSpPr/>
            <p:nvPr/>
          </p:nvSpPr>
          <p:spPr>
            <a:xfrm>
              <a:off x="2971800" y="2157846"/>
              <a:ext cx="381000" cy="3810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/>
            <p:nvPr/>
          </p:nvCxnSpPr>
          <p:spPr>
            <a:xfrm flipV="1">
              <a:off x="2968336" y="2358738"/>
              <a:ext cx="381000" cy="6926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1943056" y="3141541"/>
            <a:ext cx="384464" cy="381000"/>
            <a:chOff x="2968336" y="2157846"/>
            <a:chExt cx="384464" cy="381000"/>
          </a:xfrm>
          <a:solidFill>
            <a:schemeClr val="accent2">
              <a:lumMod val="75000"/>
            </a:schemeClr>
          </a:solidFill>
        </p:grpSpPr>
        <p:sp>
          <p:nvSpPr>
            <p:cNvPr id="87" name="Oval 86"/>
            <p:cNvSpPr/>
            <p:nvPr/>
          </p:nvSpPr>
          <p:spPr>
            <a:xfrm>
              <a:off x="2971800" y="2157846"/>
              <a:ext cx="381000" cy="3810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flipV="1">
              <a:off x="2968336" y="2358738"/>
              <a:ext cx="381000" cy="6926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Oval 88"/>
          <p:cNvSpPr/>
          <p:nvPr/>
        </p:nvSpPr>
        <p:spPr>
          <a:xfrm>
            <a:off x="3311281" y="2334472"/>
            <a:ext cx="381000" cy="381000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3297400" y="2525001"/>
            <a:ext cx="381000" cy="692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342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Which SSRI is Best?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They are all equal</a:t>
            </a:r>
          </a:p>
          <a:p>
            <a:pPr marL="0" indent="0" algn="ctr">
              <a:buNone/>
            </a:pPr>
            <a:r>
              <a:rPr lang="en-US" sz="3600" dirty="0"/>
              <a:t>No one SSRI is more effective </a:t>
            </a:r>
          </a:p>
          <a:p>
            <a:pPr marL="0" indent="0" algn="ctr">
              <a:buNone/>
            </a:pPr>
            <a:r>
              <a:rPr lang="en-US" sz="3600" dirty="0"/>
              <a:t>than any other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1478289" y="1066800"/>
            <a:ext cx="61268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Meta-analyses say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…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60198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Skapinakis</a:t>
            </a:r>
            <a:r>
              <a:rPr lang="en-US" sz="2800" dirty="0"/>
              <a:t> 2016</a:t>
            </a:r>
          </a:p>
        </p:txBody>
      </p:sp>
      <p:pic>
        <p:nvPicPr>
          <p:cNvPr id="6146" name="Picture 2" descr="Image result for tie ga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123" y="1990130"/>
            <a:ext cx="4267200" cy="2399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07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5862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How to Choose an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Initial Medication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077200" cy="17526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Past trials</a:t>
            </a:r>
            <a:r>
              <a:rPr lang="en-US" sz="2800" dirty="0"/>
              <a:t>-SE, what worked, what didn't</a:t>
            </a:r>
          </a:p>
          <a:p>
            <a:r>
              <a:rPr lang="en-US" sz="2800" dirty="0">
                <a:solidFill>
                  <a:srgbClr val="FFFF00"/>
                </a:solidFill>
              </a:rPr>
              <a:t>Genetics</a:t>
            </a:r>
            <a:r>
              <a:rPr lang="en-US" sz="2800" dirty="0"/>
              <a:t>-What worked for a family member</a:t>
            </a:r>
          </a:p>
          <a:p>
            <a:r>
              <a:rPr lang="en-US" sz="2800" dirty="0">
                <a:solidFill>
                  <a:srgbClr val="FFFF00"/>
                </a:solidFill>
              </a:rPr>
              <a:t>Medication Characteristics</a:t>
            </a:r>
            <a:r>
              <a:rPr lang="en-US" sz="2800" dirty="0"/>
              <a:t>- Potency of med/Precision of dosing/Liquid</a:t>
            </a:r>
          </a:p>
          <a:p>
            <a:r>
              <a:rPr lang="en-US" sz="2800" dirty="0">
                <a:solidFill>
                  <a:srgbClr val="FFFF00"/>
                </a:solidFill>
              </a:rPr>
              <a:t>Comorbidities</a:t>
            </a:r>
            <a:r>
              <a:rPr lang="en-US" sz="2800" dirty="0"/>
              <a:t>-Depression, Tics, ADHD, OCDR, Seizures, Bleeding issues, Other medical issues</a:t>
            </a:r>
          </a:p>
          <a:p>
            <a:r>
              <a:rPr lang="en-US" sz="2800" dirty="0">
                <a:solidFill>
                  <a:srgbClr val="FFFF00"/>
                </a:solidFill>
              </a:rPr>
              <a:t>Side effects</a:t>
            </a:r>
            <a:r>
              <a:rPr lang="en-US" sz="2800" dirty="0"/>
              <a:t>- Weight gain, weight loss, sleep, energy</a:t>
            </a:r>
          </a:p>
        </p:txBody>
      </p:sp>
      <p:sp>
        <p:nvSpPr>
          <p:cNvPr id="4" name="AutoShape 2" descr="Image result for medication"/>
          <p:cNvSpPr>
            <a:spLocks noChangeAspect="1" noChangeArrowheads="1"/>
          </p:cNvSpPr>
          <p:nvPr/>
        </p:nvSpPr>
        <p:spPr bwMode="auto">
          <a:xfrm>
            <a:off x="155575" y="-1058863"/>
            <a:ext cx="333375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medication"/>
          <p:cNvSpPr>
            <a:spLocks noChangeAspect="1" noChangeArrowheads="1"/>
          </p:cNvSpPr>
          <p:nvPr/>
        </p:nvSpPr>
        <p:spPr bwMode="auto">
          <a:xfrm>
            <a:off x="307975" y="-906463"/>
            <a:ext cx="333375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medication"/>
          <p:cNvSpPr>
            <a:spLocks noChangeAspect="1" noChangeArrowheads="1"/>
          </p:cNvSpPr>
          <p:nvPr/>
        </p:nvSpPr>
        <p:spPr bwMode="auto">
          <a:xfrm>
            <a:off x="460375" y="-754063"/>
            <a:ext cx="333375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0" name="Picture 8" descr="Image result for medi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257800"/>
            <a:ext cx="21336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0"/>
            <a:ext cx="2402336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Image result for decis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217668"/>
            <a:ext cx="2604077" cy="168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05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How Long Before an Effect?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Up to 12 weeks is often needed to see an effect</a:t>
            </a:r>
          </a:p>
          <a:p>
            <a:r>
              <a:rPr lang="en-US" sz="2800" dirty="0"/>
              <a:t>25% of pts will benefit if wait 28 weeks </a:t>
            </a:r>
          </a:p>
          <a:p>
            <a:r>
              <a:rPr lang="en-US" sz="2800" dirty="0"/>
              <a:t>Meta-analysis: Greatest incremental benefits by week 6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/>
              <a:t>Issaria</a:t>
            </a:r>
            <a:r>
              <a:rPr lang="en-US" sz="2800" dirty="0"/>
              <a:t> 2016</a:t>
            </a:r>
          </a:p>
          <a:p>
            <a:endParaRPr lang="en-US" sz="2000" dirty="0"/>
          </a:p>
        </p:txBody>
      </p:sp>
      <p:pic>
        <p:nvPicPr>
          <p:cNvPr id="5122" name="Picture 2" descr="Image result for cl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494" y="4114800"/>
            <a:ext cx="4486275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58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How High to 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830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Higher doses more effective than lower doses 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0" y="1856512"/>
            <a:ext cx="8716499" cy="468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1483" y="6019805"/>
            <a:ext cx="1643511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Bloch 2010</a:t>
            </a:r>
          </a:p>
        </p:txBody>
      </p:sp>
    </p:spTree>
    <p:extLst>
      <p:ext uri="{BB962C8B-B14F-4D97-AF65-F5344CB8AC3E}">
        <p14:creationId xmlns:p14="http://schemas.microsoft.com/office/powerpoint/2010/main" val="207969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Side Effects of SSRIs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96295"/>
            <a:ext cx="8763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Most common: Nausea, headache, insomnia, sexual</a:t>
            </a:r>
          </a:p>
        </p:txBody>
      </p:sp>
      <p:pic>
        <p:nvPicPr>
          <p:cNvPr id="2050" name="Picture 2" descr="Image result for ocd medi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424545"/>
            <a:ext cx="4038600" cy="4255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019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Soomro</a:t>
            </a:r>
            <a:r>
              <a:rPr lang="en-US" sz="2800" dirty="0"/>
              <a:t> 2008</a:t>
            </a:r>
          </a:p>
        </p:txBody>
      </p:sp>
    </p:spTree>
    <p:extLst>
      <p:ext uri="{BB962C8B-B14F-4D97-AF65-F5344CB8AC3E}">
        <p14:creationId xmlns:p14="http://schemas.microsoft.com/office/powerpoint/2010/main" val="129657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Medication Options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OCD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SRIs: SSRIs, SNRIs, Clomipramine (best evidence)</a:t>
            </a:r>
          </a:p>
          <a:p>
            <a:r>
              <a:rPr lang="en-US" sz="1600" dirty="0"/>
              <a:t>Mirtazapine (good evidence). May speed response if used for augmentation</a:t>
            </a:r>
          </a:p>
          <a:p>
            <a:r>
              <a:rPr lang="en-US" sz="1600" dirty="0"/>
              <a:t>Dopamine antagonists/partial agonists (good evidence)-should have lab monitoring </a:t>
            </a:r>
          </a:p>
          <a:p>
            <a:r>
              <a:rPr lang="en-US" sz="1600" dirty="0"/>
              <a:t>Benzodiazepines (helpful, not recommended as monotherapy)</a:t>
            </a:r>
          </a:p>
          <a:p>
            <a:r>
              <a:rPr lang="en-US" sz="1600" dirty="0"/>
              <a:t>Glutamate modulators-</a:t>
            </a:r>
            <a:r>
              <a:rPr lang="en-US" sz="1600" dirty="0" err="1"/>
              <a:t>riluzole</a:t>
            </a:r>
            <a:r>
              <a:rPr lang="en-US" sz="1600" dirty="0"/>
              <a:t>, memantine, N-AC, </a:t>
            </a:r>
            <a:r>
              <a:rPr lang="en-US" sz="1600" dirty="0" err="1"/>
              <a:t>Topiramate</a:t>
            </a:r>
            <a:r>
              <a:rPr lang="en-US" sz="1600" dirty="0"/>
              <a:t>, d-</a:t>
            </a:r>
            <a:r>
              <a:rPr lang="en-US" sz="1600" dirty="0" err="1"/>
              <a:t>cycloserine</a:t>
            </a:r>
            <a:r>
              <a:rPr lang="en-US" sz="1600" dirty="0"/>
              <a:t> 2 hours prior to ERP (fair-decent evidence for all), lamotrigine, ketamine</a:t>
            </a:r>
          </a:p>
          <a:p>
            <a:r>
              <a:rPr lang="en-US" sz="1600" dirty="0"/>
              <a:t>Mood stabilizers-</a:t>
            </a:r>
            <a:r>
              <a:rPr lang="en-US" sz="1600" dirty="0" err="1"/>
              <a:t>Topiramate</a:t>
            </a:r>
            <a:r>
              <a:rPr lang="en-US" sz="1600" dirty="0"/>
              <a:t>, gabapentin, </a:t>
            </a:r>
            <a:r>
              <a:rPr lang="en-US" sz="1600" dirty="0" err="1"/>
              <a:t>pregabalin</a:t>
            </a:r>
            <a:r>
              <a:rPr lang="en-US" sz="1600" dirty="0"/>
              <a:t> , valproate, lamotrigine (some evidence)</a:t>
            </a:r>
          </a:p>
          <a:p>
            <a:r>
              <a:rPr lang="en-US" sz="1600" dirty="0"/>
              <a:t>Nutraceuticals-NAC, inositol, tryptophan (some evidence)</a:t>
            </a:r>
          </a:p>
          <a:p>
            <a:r>
              <a:rPr lang="en-US" sz="1600" dirty="0"/>
              <a:t>Adjuncts-alpha-1 antagonists /alpha 2 agonists (really just for tics, can be helpful for anxiety)</a:t>
            </a:r>
          </a:p>
          <a:p>
            <a:r>
              <a:rPr lang="en-US" sz="1600" dirty="0"/>
              <a:t>Opiates/Opiate antagonists (small amount of evidence for the former, anecdotal evidence for the later/good for BFRP)</a:t>
            </a:r>
          </a:p>
          <a:p>
            <a:r>
              <a:rPr lang="en-US" sz="1600" dirty="0"/>
              <a:t>B-blockers/</a:t>
            </a:r>
            <a:r>
              <a:rPr lang="en-US" sz="1600" dirty="0" err="1"/>
              <a:t>buspirone</a:t>
            </a:r>
            <a:r>
              <a:rPr lang="en-US" sz="1600" dirty="0"/>
              <a:t> (fair evidence)</a:t>
            </a:r>
          </a:p>
          <a:p>
            <a:r>
              <a:rPr lang="en-US" sz="1600" dirty="0"/>
              <a:t>Stimulants/caffeine (some evidence)</a:t>
            </a:r>
          </a:p>
          <a:p>
            <a:r>
              <a:rPr lang="en-US" sz="1600" dirty="0"/>
              <a:t>Ondansetron (small amount of evidence)</a:t>
            </a:r>
          </a:p>
          <a:p>
            <a:r>
              <a:rPr lang="en-US" sz="1600" dirty="0"/>
              <a:t>Naltrexone-not effective?</a:t>
            </a:r>
          </a:p>
        </p:txBody>
      </p:sp>
    </p:spTree>
    <p:extLst>
      <p:ext uri="{BB962C8B-B14F-4D97-AF65-F5344CB8AC3E}">
        <p14:creationId xmlns:p14="http://schemas.microsoft.com/office/powerpoint/2010/main" val="390166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rgbClr val="FFFF00"/>
                </a:solidFill>
              </a:rPr>
            </a:br>
            <a:endParaRPr lang="en-US" alt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2532" name="AutoShape 7" descr="2Q=="/>
          <p:cNvSpPr>
            <a:spLocks noChangeAspect="1" noChangeArrowheads="1"/>
          </p:cNvSpPr>
          <p:nvPr/>
        </p:nvSpPr>
        <p:spPr bwMode="auto">
          <a:xfrm>
            <a:off x="63500" y="-254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2533" name="Picture 9" descr="f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89514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11" descr="f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277" y="2451389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58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Disclaimer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This presentation is for informational purposes only. The information provided in this presentation is not a substitute for a visit with a medical professional. This presentation does not constitute a doctor-patient relationship.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Dr. </a:t>
            </a:r>
            <a:r>
              <a:rPr lang="en-US" dirty="0" err="1"/>
              <a:t>Sassano</a:t>
            </a:r>
            <a:r>
              <a:rPr lang="en-US" dirty="0"/>
              <a:t> does not have any financial relationships to disclose. </a:t>
            </a:r>
          </a:p>
        </p:txBody>
      </p:sp>
    </p:spTree>
    <p:extLst>
      <p:ext uri="{BB962C8B-B14F-4D97-AF65-F5344CB8AC3E}">
        <p14:creationId xmlns:p14="http://schemas.microsoft.com/office/powerpoint/2010/main" val="2571332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Objectives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524000"/>
            <a:ext cx="8382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1. First line medications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85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ocd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0259" y="0"/>
            <a:ext cx="93688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228600"/>
            <a:ext cx="335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OCD Gets In the Way of Life</a:t>
            </a:r>
          </a:p>
        </p:txBody>
      </p:sp>
    </p:spTree>
    <p:extLst>
      <p:ext uri="{BB962C8B-B14F-4D97-AF65-F5344CB8AC3E}">
        <p14:creationId xmlns:p14="http://schemas.microsoft.com/office/powerpoint/2010/main" val="2797277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1000"/>
            <a:ext cx="4319588" cy="6313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8600" y="2082278"/>
            <a:ext cx="213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APA 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Treatment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Guidelines</a:t>
            </a:r>
          </a:p>
        </p:txBody>
      </p:sp>
    </p:spTree>
    <p:extLst>
      <p:ext uri="{BB962C8B-B14F-4D97-AF65-F5344CB8AC3E}">
        <p14:creationId xmlns:p14="http://schemas.microsoft.com/office/powerpoint/2010/main" val="1528129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47642"/>
            <a:ext cx="9677400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0" y="571505"/>
            <a:ext cx="9220200" cy="9906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899561" y="1371600"/>
            <a:ext cx="2133600" cy="4583334"/>
            <a:chOff x="6574187" y="-1548258"/>
            <a:chExt cx="2133600" cy="4583334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7786461" y="-1548258"/>
              <a:ext cx="0" cy="2781310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574187" y="1219194"/>
              <a:ext cx="2133600" cy="181588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Severe</a:t>
              </a:r>
            </a:p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symptoms</a:t>
              </a:r>
            </a:p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Comorbid symptoms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70164" y="3185560"/>
            <a:ext cx="3463636" cy="31700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Pt doesn’t want medication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Medication difficult to implement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Able to participate in therapy</a:t>
            </a:r>
          </a:p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27764" y="3212806"/>
            <a:ext cx="2777836" cy="267765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Pt doesn't have time for therapy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Therapy not available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Therapy too difficult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001982" y="1371600"/>
            <a:ext cx="0" cy="1841206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316682" y="1371600"/>
            <a:ext cx="0" cy="1841206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85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Medications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FFFF00"/>
                </a:solidFill>
              </a:rPr>
              <a:t>Advantages</a:t>
            </a:r>
          </a:p>
          <a:p>
            <a:pPr marL="0" indent="0">
              <a:buNone/>
            </a:pPr>
            <a:r>
              <a:rPr lang="en-US" sz="2800" dirty="0"/>
              <a:t>Just take a pill every day</a:t>
            </a:r>
          </a:p>
          <a:p>
            <a:pPr marL="0" indent="0">
              <a:buNone/>
            </a:pPr>
            <a:r>
              <a:rPr lang="en-US" sz="2800" dirty="0"/>
              <a:t>Don't need to see your clinician very frequently</a:t>
            </a:r>
          </a:p>
          <a:p>
            <a:pPr marL="0" indent="0">
              <a:buNone/>
            </a:pPr>
            <a:r>
              <a:rPr lang="en-US" sz="2800" dirty="0"/>
              <a:t>Useful option when there isn't a therapist available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dirty="0">
                <a:solidFill>
                  <a:srgbClr val="FFFF00"/>
                </a:solidFill>
              </a:rPr>
              <a:t>Disadvantages</a:t>
            </a:r>
          </a:p>
          <a:p>
            <a:pPr marL="0" indent="0">
              <a:buNone/>
            </a:pPr>
            <a:r>
              <a:rPr lang="en-US" sz="2800" dirty="0"/>
              <a:t>Side effects</a:t>
            </a:r>
          </a:p>
          <a:p>
            <a:pPr marL="0" indent="0">
              <a:buNone/>
            </a:pPr>
            <a:r>
              <a:rPr lang="en-US" sz="2800" dirty="0"/>
              <a:t>May need to try several different medications</a:t>
            </a:r>
          </a:p>
          <a:p>
            <a:pPr marL="0" indent="0">
              <a:buNone/>
            </a:pPr>
            <a:r>
              <a:rPr lang="en-US" sz="2800" dirty="0"/>
              <a:t>Interactions with other medications</a:t>
            </a:r>
          </a:p>
          <a:p>
            <a:pPr marL="0" indent="0">
              <a:buNone/>
            </a:pPr>
            <a:r>
              <a:rPr lang="en-US" sz="2800" dirty="0"/>
              <a:t>Stigma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2" descr="Image result for medi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636" y="0"/>
            <a:ext cx="2055364" cy="184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medi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5364" cy="184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22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FDA Approved OCD Meds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4525963"/>
          </a:xfrm>
        </p:spPr>
        <p:txBody>
          <a:bodyPr/>
          <a:lstStyle/>
          <a:p>
            <a:endParaRPr lang="en-US" dirty="0"/>
          </a:p>
          <a:p>
            <a:r>
              <a:rPr lang="en-US" dirty="0" err="1"/>
              <a:t>Fluoxetine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(Prozac)</a:t>
            </a:r>
          </a:p>
          <a:p>
            <a:r>
              <a:rPr lang="en-US" dirty="0" err="1"/>
              <a:t>Paroxetine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(Paxil)</a:t>
            </a:r>
          </a:p>
          <a:p>
            <a:r>
              <a:rPr lang="en-US" dirty="0" err="1"/>
              <a:t>Sertraline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(Zoloft)</a:t>
            </a:r>
          </a:p>
          <a:p>
            <a:r>
              <a:rPr lang="en-US" dirty="0" err="1"/>
              <a:t>Fluvoxamine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(</a:t>
            </a:r>
            <a:r>
              <a:rPr lang="en-US" dirty="0" err="1">
                <a:solidFill>
                  <a:srgbClr val="FFC000"/>
                </a:solidFill>
              </a:rPr>
              <a:t>Luvox</a:t>
            </a:r>
            <a:r>
              <a:rPr lang="en-US" dirty="0">
                <a:solidFill>
                  <a:srgbClr val="FFC000"/>
                </a:solidFill>
              </a:rPr>
              <a:t>)</a:t>
            </a:r>
          </a:p>
          <a:p>
            <a:r>
              <a:rPr lang="en-US" dirty="0" err="1"/>
              <a:t>Clomipramine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(</a:t>
            </a:r>
            <a:r>
              <a:rPr lang="en-US" dirty="0" err="1">
                <a:solidFill>
                  <a:srgbClr val="FFC000"/>
                </a:solidFill>
              </a:rPr>
              <a:t>Anafranil</a:t>
            </a:r>
            <a:r>
              <a:rPr lang="en-US" dirty="0">
                <a:solidFill>
                  <a:srgbClr val="FFC000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5356" y="53340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/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*We use many other meds off-label for OCD*</a:t>
            </a:r>
          </a:p>
        </p:txBody>
      </p:sp>
      <p:pic>
        <p:nvPicPr>
          <p:cNvPr id="1026" name="Picture 2" descr="Image result for five fing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476" y="1219200"/>
            <a:ext cx="4953000" cy="152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59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How Effective are SSRIs?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20% response to any SSRI </a:t>
            </a:r>
          </a:p>
          <a:p>
            <a:pPr marL="0" indent="0">
              <a:buNone/>
            </a:pPr>
            <a:r>
              <a:rPr lang="en-US" dirty="0"/>
              <a:t>	(35% symptom reduction)</a:t>
            </a:r>
          </a:p>
          <a:p>
            <a:r>
              <a:rPr lang="en-US" dirty="0"/>
              <a:t>Response rate declines as you try more meds</a:t>
            </a:r>
          </a:p>
          <a:p>
            <a:pPr lvl="1"/>
            <a:r>
              <a:rPr lang="en-US" dirty="0"/>
              <a:t>Declining response rate does not mean patient is developing a resistance to SSRIs. Means SSRI is not the correct mechanism for improvement.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05281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Skapinakis</a:t>
            </a:r>
            <a:r>
              <a:rPr lang="en-US" sz="2800" dirty="0"/>
              <a:t> 2016</a:t>
            </a:r>
          </a:p>
        </p:txBody>
      </p:sp>
    </p:spTree>
    <p:extLst>
      <p:ext uri="{BB962C8B-B14F-4D97-AF65-F5344CB8AC3E}">
        <p14:creationId xmlns:p14="http://schemas.microsoft.com/office/powerpoint/2010/main" val="2736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5114</TotalTime>
  <Words>581</Words>
  <Application>Microsoft Office PowerPoint</Application>
  <PresentationFormat>On-screen Show (4:3)</PresentationFormat>
  <Paragraphs>119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Pharmacotherapy of OCD</vt:lpstr>
      <vt:lpstr>Disclaimer</vt:lpstr>
      <vt:lpstr>Objectives</vt:lpstr>
      <vt:lpstr>PowerPoint Presentation</vt:lpstr>
      <vt:lpstr>PowerPoint Presentation</vt:lpstr>
      <vt:lpstr>PowerPoint Presentation</vt:lpstr>
      <vt:lpstr>Medications</vt:lpstr>
      <vt:lpstr>FDA Approved OCD Meds</vt:lpstr>
      <vt:lpstr>How Effective are SSRIs? </vt:lpstr>
      <vt:lpstr>Which SSRI is Best?</vt:lpstr>
      <vt:lpstr>How to Choose an  Initial Medication</vt:lpstr>
      <vt:lpstr>How Long Before an Effect?</vt:lpstr>
      <vt:lpstr>How High to Go</vt:lpstr>
      <vt:lpstr>Side Effects of SSRIs</vt:lpstr>
      <vt:lpstr>Medication Options OCD</vt:lpstr>
      <vt:lpstr> </vt:lpstr>
    </vt:vector>
  </TitlesOfParts>
  <Company>Tommy Bahama,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Pharmacotherapy of OCD</dc:title>
  <dc:creator>sean sassano</dc:creator>
  <cp:lastModifiedBy>corrin smeltzer</cp:lastModifiedBy>
  <cp:revision>302</cp:revision>
  <cp:lastPrinted>2017-11-30T17:14:52Z</cp:lastPrinted>
  <dcterms:created xsi:type="dcterms:W3CDTF">2017-11-11T14:46:35Z</dcterms:created>
  <dcterms:modified xsi:type="dcterms:W3CDTF">2020-10-10T15:26:19Z</dcterms:modified>
</cp:coreProperties>
</file>