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96" r:id="rId3"/>
    <p:sldId id="297" r:id="rId4"/>
    <p:sldId id="263" r:id="rId5"/>
    <p:sldId id="262" r:id="rId6"/>
    <p:sldId id="264" r:id="rId7"/>
    <p:sldId id="298" r:id="rId8"/>
    <p:sldId id="287" r:id="rId9"/>
    <p:sldId id="291" r:id="rId10"/>
    <p:sldId id="279" r:id="rId11"/>
    <p:sldId id="284" r:id="rId12"/>
    <p:sldId id="292" r:id="rId13"/>
    <p:sldId id="280" r:id="rId14"/>
    <p:sldId id="299" r:id="rId15"/>
    <p:sldId id="270" r:id="rId16"/>
    <p:sldId id="269" r:id="rId17"/>
    <p:sldId id="266" r:id="rId18"/>
    <p:sldId id="267" r:id="rId19"/>
    <p:sldId id="268" r:id="rId20"/>
    <p:sldId id="271" r:id="rId21"/>
    <p:sldId id="282" r:id="rId22"/>
    <p:sldId id="293" r:id="rId23"/>
    <p:sldId id="294" r:id="rId24"/>
    <p:sldId id="265" r:id="rId25"/>
    <p:sldId id="281" r:id="rId26"/>
    <p:sldId id="274" r:id="rId27"/>
    <p:sldId id="275" r:id="rId28"/>
    <p:sldId id="285" r:id="rId29"/>
    <p:sldId id="283" r:id="rId30"/>
    <p:sldId id="295" r:id="rId31"/>
    <p:sldId id="277" r:id="rId32"/>
    <p:sldId id="276" r:id="rId33"/>
    <p:sldId id="278" r:id="rId34"/>
    <p:sldId id="28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55"/>
    <p:restoredTop sz="91429"/>
  </p:normalViewPr>
  <p:slideViewPr>
    <p:cSldViewPr snapToGrid="0" snapToObjects="1">
      <p:cViewPr varScale="1">
        <p:scale>
          <a:sx n="131" d="100"/>
          <a:sy n="131" d="100"/>
        </p:scale>
        <p:origin x="2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8452CB-9366-994E-8D08-738FFA1B6137}" type="doc">
      <dgm:prSet loTypeId="urn:microsoft.com/office/officeart/2005/8/layout/cycle1" loCatId="relationship" qsTypeId="urn:microsoft.com/office/officeart/2005/8/quickstyle/simple1" qsCatId="simple" csTypeId="urn:microsoft.com/office/officeart/2005/8/colors/accent1_2" csCatId="accent1" phldr="1"/>
      <dgm:spPr/>
      <dgm:t>
        <a:bodyPr/>
        <a:lstStyle/>
        <a:p>
          <a:endParaRPr lang="en-US"/>
        </a:p>
      </dgm:t>
    </dgm:pt>
    <dgm:pt modelId="{1C444DC6-6A40-C74E-9C54-0C32DEC4742E}">
      <dgm:prSet phldrT="[Text]"/>
      <dgm:spPr/>
      <dgm:t>
        <a:bodyPr/>
        <a:lstStyle/>
        <a:p>
          <a:r>
            <a:rPr lang="en-US" dirty="0"/>
            <a:t>Ritual or Neutralizing Behavior </a:t>
          </a:r>
        </a:p>
      </dgm:t>
    </dgm:pt>
    <dgm:pt modelId="{F81EA037-DA28-684C-AA9B-1DB674DAB396}" type="parTrans" cxnId="{ED7F33A5-5AEB-0E4F-8913-5FBAC75A9CA1}">
      <dgm:prSet/>
      <dgm:spPr/>
      <dgm:t>
        <a:bodyPr/>
        <a:lstStyle/>
        <a:p>
          <a:endParaRPr lang="en-US"/>
        </a:p>
      </dgm:t>
    </dgm:pt>
    <dgm:pt modelId="{DC3CD986-C89D-ED48-ADD8-68B24B01CC01}" type="sibTrans" cxnId="{ED7F33A5-5AEB-0E4F-8913-5FBAC75A9CA1}">
      <dgm:prSet/>
      <dgm:spPr/>
      <dgm:t>
        <a:bodyPr/>
        <a:lstStyle/>
        <a:p>
          <a:endParaRPr lang="en-US"/>
        </a:p>
      </dgm:t>
    </dgm:pt>
    <dgm:pt modelId="{039EC7CA-C634-3E43-965D-AD9D283672E7}">
      <dgm:prSet phldrT="[Text]"/>
      <dgm:spPr/>
      <dgm:t>
        <a:bodyPr/>
        <a:lstStyle/>
        <a:p>
          <a:r>
            <a:rPr lang="en-US" dirty="0"/>
            <a:t>Anxiety Goes Down, BUT only temporarily. </a:t>
          </a:r>
        </a:p>
      </dgm:t>
    </dgm:pt>
    <dgm:pt modelId="{BE8411D0-1A1E-F74E-BF51-25F18A8AE11C}" type="parTrans" cxnId="{45CCC563-D9DB-8D42-B91E-40516B8AE221}">
      <dgm:prSet/>
      <dgm:spPr/>
      <dgm:t>
        <a:bodyPr/>
        <a:lstStyle/>
        <a:p>
          <a:endParaRPr lang="en-US"/>
        </a:p>
      </dgm:t>
    </dgm:pt>
    <dgm:pt modelId="{C1C6549C-16A7-3646-B8A7-C19D45926736}" type="sibTrans" cxnId="{45CCC563-D9DB-8D42-B91E-40516B8AE221}">
      <dgm:prSet/>
      <dgm:spPr/>
      <dgm:t>
        <a:bodyPr/>
        <a:lstStyle/>
        <a:p>
          <a:endParaRPr lang="en-US"/>
        </a:p>
      </dgm:t>
    </dgm:pt>
    <dgm:pt modelId="{EE0DD2C1-5571-6049-9598-F4C39E2797F0}">
      <dgm:prSet phldrT="[Text]"/>
      <dgm:spPr/>
      <dgm:t>
        <a:bodyPr/>
        <a:lstStyle/>
        <a:p>
          <a:r>
            <a:rPr lang="en-US" dirty="0"/>
            <a:t>Trigger </a:t>
          </a:r>
        </a:p>
      </dgm:t>
    </dgm:pt>
    <dgm:pt modelId="{60D6B08F-AD56-3F45-8FB0-7A1D362D335C}" type="parTrans" cxnId="{3D8E8061-84F3-6541-87C6-942C56305B3D}">
      <dgm:prSet/>
      <dgm:spPr/>
      <dgm:t>
        <a:bodyPr/>
        <a:lstStyle/>
        <a:p>
          <a:endParaRPr lang="en-US"/>
        </a:p>
      </dgm:t>
    </dgm:pt>
    <dgm:pt modelId="{219FE9EE-C095-F043-8568-3EA8D50E2EB3}" type="sibTrans" cxnId="{3D8E8061-84F3-6541-87C6-942C56305B3D}">
      <dgm:prSet/>
      <dgm:spPr/>
      <dgm:t>
        <a:bodyPr/>
        <a:lstStyle/>
        <a:p>
          <a:endParaRPr lang="en-US"/>
        </a:p>
      </dgm:t>
    </dgm:pt>
    <dgm:pt modelId="{1A7D10DB-8572-6F40-B2BF-C76A73141607}">
      <dgm:prSet phldrT="[Text]"/>
      <dgm:spPr/>
      <dgm:t>
        <a:bodyPr/>
        <a:lstStyle/>
        <a:p>
          <a:r>
            <a:rPr lang="en-US" dirty="0"/>
            <a:t>Unwanted Thought or Obsession</a:t>
          </a:r>
        </a:p>
      </dgm:t>
    </dgm:pt>
    <dgm:pt modelId="{A35D59EF-CC14-434C-9015-40B2B9D38564}" type="parTrans" cxnId="{5F84E4E1-D527-0540-B2EB-5EF43CAF6C51}">
      <dgm:prSet/>
      <dgm:spPr/>
      <dgm:t>
        <a:bodyPr/>
        <a:lstStyle/>
        <a:p>
          <a:endParaRPr lang="en-US"/>
        </a:p>
      </dgm:t>
    </dgm:pt>
    <dgm:pt modelId="{86A20C82-7D5A-4640-9609-1E426FF5402D}" type="sibTrans" cxnId="{5F84E4E1-D527-0540-B2EB-5EF43CAF6C51}">
      <dgm:prSet/>
      <dgm:spPr/>
      <dgm:t>
        <a:bodyPr/>
        <a:lstStyle/>
        <a:p>
          <a:endParaRPr lang="en-US"/>
        </a:p>
      </dgm:t>
    </dgm:pt>
    <dgm:pt modelId="{8E32612D-2F1C-0449-9AFF-01FBD2F543DA}">
      <dgm:prSet phldrT="[Text]"/>
      <dgm:spPr/>
      <dgm:t>
        <a:bodyPr/>
        <a:lstStyle/>
        <a:p>
          <a:r>
            <a:rPr lang="en-US" dirty="0"/>
            <a:t>Faulty Appraisals and Beliefs</a:t>
          </a:r>
        </a:p>
      </dgm:t>
    </dgm:pt>
    <dgm:pt modelId="{B0212247-9379-5042-B74A-90D5EF1FAD48}" type="parTrans" cxnId="{D2A59E4F-A905-FF43-BF24-78C96B53775E}">
      <dgm:prSet/>
      <dgm:spPr/>
      <dgm:t>
        <a:bodyPr/>
        <a:lstStyle/>
        <a:p>
          <a:endParaRPr lang="en-US"/>
        </a:p>
      </dgm:t>
    </dgm:pt>
    <dgm:pt modelId="{5EB96F04-71A7-FE4D-AE45-D87DCD12E7D2}" type="sibTrans" cxnId="{D2A59E4F-A905-FF43-BF24-78C96B53775E}">
      <dgm:prSet/>
      <dgm:spPr/>
      <dgm:t>
        <a:bodyPr/>
        <a:lstStyle/>
        <a:p>
          <a:endParaRPr lang="en-US"/>
        </a:p>
      </dgm:t>
    </dgm:pt>
    <dgm:pt modelId="{EE3CEC97-86E8-1445-A9A0-11A156686044}">
      <dgm:prSet/>
      <dgm:spPr/>
      <dgm:t>
        <a:bodyPr/>
        <a:lstStyle/>
        <a:p>
          <a:r>
            <a:rPr lang="en-US" dirty="0"/>
            <a:t>Anxiety Goes Up</a:t>
          </a:r>
        </a:p>
      </dgm:t>
    </dgm:pt>
    <dgm:pt modelId="{E09CB419-714A-B14A-B2AD-FD3638DD35CB}" type="parTrans" cxnId="{4D106320-B05E-964C-80DF-86FFC42DEBB6}">
      <dgm:prSet/>
      <dgm:spPr/>
      <dgm:t>
        <a:bodyPr/>
        <a:lstStyle/>
        <a:p>
          <a:endParaRPr lang="en-US"/>
        </a:p>
      </dgm:t>
    </dgm:pt>
    <dgm:pt modelId="{DA316F01-3777-CF43-AD8B-640F64AA48B1}" type="sibTrans" cxnId="{4D106320-B05E-964C-80DF-86FFC42DEBB6}">
      <dgm:prSet/>
      <dgm:spPr/>
      <dgm:t>
        <a:bodyPr/>
        <a:lstStyle/>
        <a:p>
          <a:endParaRPr lang="en-US"/>
        </a:p>
      </dgm:t>
    </dgm:pt>
    <dgm:pt modelId="{E1A270DC-367C-974F-A204-6E5ED91F4FFA}">
      <dgm:prSet/>
      <dgm:spPr/>
      <dgm:t>
        <a:bodyPr/>
        <a:lstStyle/>
        <a:p>
          <a:r>
            <a:rPr lang="en-US" dirty="0"/>
            <a:t>Anxiety Goes Up </a:t>
          </a:r>
        </a:p>
      </dgm:t>
    </dgm:pt>
    <dgm:pt modelId="{74DA1458-13B9-AA46-9850-49E853877704}" type="parTrans" cxnId="{B2FC6AF2-90F4-CF4E-BD30-9ECB4CD4AA17}">
      <dgm:prSet/>
      <dgm:spPr/>
      <dgm:t>
        <a:bodyPr/>
        <a:lstStyle/>
        <a:p>
          <a:endParaRPr lang="en-US"/>
        </a:p>
      </dgm:t>
    </dgm:pt>
    <dgm:pt modelId="{24272434-5B1F-0E4A-871D-37B044CBDF7D}" type="sibTrans" cxnId="{B2FC6AF2-90F4-CF4E-BD30-9ECB4CD4AA17}">
      <dgm:prSet/>
      <dgm:spPr/>
      <dgm:t>
        <a:bodyPr/>
        <a:lstStyle/>
        <a:p>
          <a:endParaRPr lang="en-US"/>
        </a:p>
      </dgm:t>
    </dgm:pt>
    <dgm:pt modelId="{08A4FB88-1CF5-1349-82B6-4318F8D8A614}" type="pres">
      <dgm:prSet presAssocID="{7F8452CB-9366-994E-8D08-738FFA1B6137}" presName="cycle" presStyleCnt="0">
        <dgm:presLayoutVars>
          <dgm:dir/>
          <dgm:resizeHandles val="exact"/>
        </dgm:presLayoutVars>
      </dgm:prSet>
      <dgm:spPr/>
    </dgm:pt>
    <dgm:pt modelId="{C773C757-9957-D84C-976C-1CBCD9DD7B4F}" type="pres">
      <dgm:prSet presAssocID="{1C444DC6-6A40-C74E-9C54-0C32DEC4742E}" presName="dummy" presStyleCnt="0"/>
      <dgm:spPr/>
    </dgm:pt>
    <dgm:pt modelId="{C709E611-C922-D641-87E3-40630DC7C1EA}" type="pres">
      <dgm:prSet presAssocID="{1C444DC6-6A40-C74E-9C54-0C32DEC4742E}" presName="node" presStyleLbl="revTx" presStyleIdx="0" presStyleCnt="7">
        <dgm:presLayoutVars>
          <dgm:bulletEnabled val="1"/>
        </dgm:presLayoutVars>
      </dgm:prSet>
      <dgm:spPr/>
    </dgm:pt>
    <dgm:pt modelId="{E5EA7FCA-B6B2-3E42-9BD5-13400E34DCFE}" type="pres">
      <dgm:prSet presAssocID="{DC3CD986-C89D-ED48-ADD8-68B24B01CC01}" presName="sibTrans" presStyleLbl="node1" presStyleIdx="0" presStyleCnt="7"/>
      <dgm:spPr/>
    </dgm:pt>
    <dgm:pt modelId="{FFA099E9-4F26-CF42-AC0A-C1FE5E38C21E}" type="pres">
      <dgm:prSet presAssocID="{039EC7CA-C634-3E43-965D-AD9D283672E7}" presName="dummy" presStyleCnt="0"/>
      <dgm:spPr/>
    </dgm:pt>
    <dgm:pt modelId="{8059BB45-DB48-0E4E-A37D-A9B9B7DA602D}" type="pres">
      <dgm:prSet presAssocID="{039EC7CA-C634-3E43-965D-AD9D283672E7}" presName="node" presStyleLbl="revTx" presStyleIdx="1" presStyleCnt="7">
        <dgm:presLayoutVars>
          <dgm:bulletEnabled val="1"/>
        </dgm:presLayoutVars>
      </dgm:prSet>
      <dgm:spPr/>
    </dgm:pt>
    <dgm:pt modelId="{FCE626A3-4BD8-5C4C-8ACB-7321DF9C3B55}" type="pres">
      <dgm:prSet presAssocID="{C1C6549C-16A7-3646-B8A7-C19D45926736}" presName="sibTrans" presStyleLbl="node1" presStyleIdx="1" presStyleCnt="7"/>
      <dgm:spPr/>
    </dgm:pt>
    <dgm:pt modelId="{A5D61A93-14B2-8944-B462-4CA92D1D32C5}" type="pres">
      <dgm:prSet presAssocID="{EE0DD2C1-5571-6049-9598-F4C39E2797F0}" presName="dummy" presStyleCnt="0"/>
      <dgm:spPr/>
    </dgm:pt>
    <dgm:pt modelId="{6DF1C0CF-2E9C-B241-82C9-9DBD2F94B107}" type="pres">
      <dgm:prSet presAssocID="{EE0DD2C1-5571-6049-9598-F4C39E2797F0}" presName="node" presStyleLbl="revTx" presStyleIdx="2" presStyleCnt="7">
        <dgm:presLayoutVars>
          <dgm:bulletEnabled val="1"/>
        </dgm:presLayoutVars>
      </dgm:prSet>
      <dgm:spPr/>
    </dgm:pt>
    <dgm:pt modelId="{CABECC99-4CE6-F248-8A0D-D181D10BF774}" type="pres">
      <dgm:prSet presAssocID="{219FE9EE-C095-F043-8568-3EA8D50E2EB3}" presName="sibTrans" presStyleLbl="node1" presStyleIdx="2" presStyleCnt="7"/>
      <dgm:spPr/>
    </dgm:pt>
    <dgm:pt modelId="{CA1AB1AF-137B-AC4E-B463-8830863CFADA}" type="pres">
      <dgm:prSet presAssocID="{1A7D10DB-8572-6F40-B2BF-C76A73141607}" presName="dummy" presStyleCnt="0"/>
      <dgm:spPr/>
    </dgm:pt>
    <dgm:pt modelId="{714C84EB-C10E-5745-A3EA-759C5011CE89}" type="pres">
      <dgm:prSet presAssocID="{1A7D10DB-8572-6F40-B2BF-C76A73141607}" presName="node" presStyleLbl="revTx" presStyleIdx="3" presStyleCnt="7">
        <dgm:presLayoutVars>
          <dgm:bulletEnabled val="1"/>
        </dgm:presLayoutVars>
      </dgm:prSet>
      <dgm:spPr/>
    </dgm:pt>
    <dgm:pt modelId="{6D563156-58DE-BC45-9CE2-FCF630C82417}" type="pres">
      <dgm:prSet presAssocID="{86A20C82-7D5A-4640-9609-1E426FF5402D}" presName="sibTrans" presStyleLbl="node1" presStyleIdx="3" presStyleCnt="7"/>
      <dgm:spPr/>
    </dgm:pt>
    <dgm:pt modelId="{4EB7BE58-88D2-8F42-8634-E84276D3E5ED}" type="pres">
      <dgm:prSet presAssocID="{EE3CEC97-86E8-1445-A9A0-11A156686044}" presName="dummy" presStyleCnt="0"/>
      <dgm:spPr/>
    </dgm:pt>
    <dgm:pt modelId="{0BA36299-40D5-9242-9727-66EB701126DB}" type="pres">
      <dgm:prSet presAssocID="{EE3CEC97-86E8-1445-A9A0-11A156686044}" presName="node" presStyleLbl="revTx" presStyleIdx="4" presStyleCnt="7">
        <dgm:presLayoutVars>
          <dgm:bulletEnabled val="1"/>
        </dgm:presLayoutVars>
      </dgm:prSet>
      <dgm:spPr/>
    </dgm:pt>
    <dgm:pt modelId="{1A9D491D-F19B-BF4C-9224-84C1966BA757}" type="pres">
      <dgm:prSet presAssocID="{DA316F01-3777-CF43-AD8B-640F64AA48B1}" presName="sibTrans" presStyleLbl="node1" presStyleIdx="4" presStyleCnt="7"/>
      <dgm:spPr/>
    </dgm:pt>
    <dgm:pt modelId="{EB005B82-3FA0-6544-884C-862D9FA33A4C}" type="pres">
      <dgm:prSet presAssocID="{8E32612D-2F1C-0449-9AFF-01FBD2F543DA}" presName="dummy" presStyleCnt="0"/>
      <dgm:spPr/>
    </dgm:pt>
    <dgm:pt modelId="{37731154-0C09-7343-8CB4-40E33445CFBE}" type="pres">
      <dgm:prSet presAssocID="{8E32612D-2F1C-0449-9AFF-01FBD2F543DA}" presName="node" presStyleLbl="revTx" presStyleIdx="5" presStyleCnt="7">
        <dgm:presLayoutVars>
          <dgm:bulletEnabled val="1"/>
        </dgm:presLayoutVars>
      </dgm:prSet>
      <dgm:spPr/>
    </dgm:pt>
    <dgm:pt modelId="{FD1F5538-F453-954E-B5F7-5001BDA620AF}" type="pres">
      <dgm:prSet presAssocID="{5EB96F04-71A7-FE4D-AE45-D87DCD12E7D2}" presName="sibTrans" presStyleLbl="node1" presStyleIdx="5" presStyleCnt="7"/>
      <dgm:spPr/>
    </dgm:pt>
    <dgm:pt modelId="{5AF06BCD-C841-4644-82FB-E6548E3478A8}" type="pres">
      <dgm:prSet presAssocID="{E1A270DC-367C-974F-A204-6E5ED91F4FFA}" presName="dummy" presStyleCnt="0"/>
      <dgm:spPr/>
    </dgm:pt>
    <dgm:pt modelId="{10123224-3F97-BB44-916B-D7597CE78515}" type="pres">
      <dgm:prSet presAssocID="{E1A270DC-367C-974F-A204-6E5ED91F4FFA}" presName="node" presStyleLbl="revTx" presStyleIdx="6" presStyleCnt="7">
        <dgm:presLayoutVars>
          <dgm:bulletEnabled val="1"/>
        </dgm:presLayoutVars>
      </dgm:prSet>
      <dgm:spPr/>
    </dgm:pt>
    <dgm:pt modelId="{A6D546A9-68E9-2547-A4AB-7EE4D7BD0B9A}" type="pres">
      <dgm:prSet presAssocID="{24272434-5B1F-0E4A-871D-37B044CBDF7D}" presName="sibTrans" presStyleLbl="node1" presStyleIdx="6" presStyleCnt="7"/>
      <dgm:spPr/>
    </dgm:pt>
  </dgm:ptLst>
  <dgm:cxnLst>
    <dgm:cxn modelId="{1335651D-F568-4D49-A010-63A16687C5A6}" type="presOf" srcId="{86A20C82-7D5A-4640-9609-1E426FF5402D}" destId="{6D563156-58DE-BC45-9CE2-FCF630C82417}" srcOrd="0" destOrd="0" presId="urn:microsoft.com/office/officeart/2005/8/layout/cycle1"/>
    <dgm:cxn modelId="{4D106320-B05E-964C-80DF-86FFC42DEBB6}" srcId="{7F8452CB-9366-994E-8D08-738FFA1B6137}" destId="{EE3CEC97-86E8-1445-A9A0-11A156686044}" srcOrd="4" destOrd="0" parTransId="{E09CB419-714A-B14A-B2AD-FD3638DD35CB}" sibTransId="{DA316F01-3777-CF43-AD8B-640F64AA48B1}"/>
    <dgm:cxn modelId="{D6334B3B-54B4-5546-9BBF-3B55EC4DAAAA}" type="presOf" srcId="{219FE9EE-C095-F043-8568-3EA8D50E2EB3}" destId="{CABECC99-4CE6-F248-8A0D-D181D10BF774}" srcOrd="0" destOrd="0" presId="urn:microsoft.com/office/officeart/2005/8/layout/cycle1"/>
    <dgm:cxn modelId="{A0D3EF49-695E-0244-9E3F-755383958D18}" type="presOf" srcId="{8E32612D-2F1C-0449-9AFF-01FBD2F543DA}" destId="{37731154-0C09-7343-8CB4-40E33445CFBE}" srcOrd="0" destOrd="0" presId="urn:microsoft.com/office/officeart/2005/8/layout/cycle1"/>
    <dgm:cxn modelId="{D2A59E4F-A905-FF43-BF24-78C96B53775E}" srcId="{7F8452CB-9366-994E-8D08-738FFA1B6137}" destId="{8E32612D-2F1C-0449-9AFF-01FBD2F543DA}" srcOrd="5" destOrd="0" parTransId="{B0212247-9379-5042-B74A-90D5EF1FAD48}" sibTransId="{5EB96F04-71A7-FE4D-AE45-D87DCD12E7D2}"/>
    <dgm:cxn modelId="{019FB057-F6F0-9547-9562-405F8C014358}" type="presOf" srcId="{EE3CEC97-86E8-1445-A9A0-11A156686044}" destId="{0BA36299-40D5-9242-9727-66EB701126DB}" srcOrd="0" destOrd="0" presId="urn:microsoft.com/office/officeart/2005/8/layout/cycle1"/>
    <dgm:cxn modelId="{3D8E8061-84F3-6541-87C6-942C56305B3D}" srcId="{7F8452CB-9366-994E-8D08-738FFA1B6137}" destId="{EE0DD2C1-5571-6049-9598-F4C39E2797F0}" srcOrd="2" destOrd="0" parTransId="{60D6B08F-AD56-3F45-8FB0-7A1D362D335C}" sibTransId="{219FE9EE-C095-F043-8568-3EA8D50E2EB3}"/>
    <dgm:cxn modelId="{45CCC563-D9DB-8D42-B91E-40516B8AE221}" srcId="{7F8452CB-9366-994E-8D08-738FFA1B6137}" destId="{039EC7CA-C634-3E43-965D-AD9D283672E7}" srcOrd="1" destOrd="0" parTransId="{BE8411D0-1A1E-F74E-BF51-25F18A8AE11C}" sibTransId="{C1C6549C-16A7-3646-B8A7-C19D45926736}"/>
    <dgm:cxn modelId="{E9C2CD9D-9079-C74D-8259-B96B22A0A387}" type="presOf" srcId="{DA316F01-3777-CF43-AD8B-640F64AA48B1}" destId="{1A9D491D-F19B-BF4C-9224-84C1966BA757}" srcOrd="0" destOrd="0" presId="urn:microsoft.com/office/officeart/2005/8/layout/cycle1"/>
    <dgm:cxn modelId="{F870D59F-40CC-EB45-9E0F-1AEEEF47F337}" type="presOf" srcId="{1C444DC6-6A40-C74E-9C54-0C32DEC4742E}" destId="{C709E611-C922-D641-87E3-40630DC7C1EA}" srcOrd="0" destOrd="0" presId="urn:microsoft.com/office/officeart/2005/8/layout/cycle1"/>
    <dgm:cxn modelId="{DED37DA3-8B91-1B46-8B26-D5C4C3963B1B}" type="presOf" srcId="{5EB96F04-71A7-FE4D-AE45-D87DCD12E7D2}" destId="{FD1F5538-F453-954E-B5F7-5001BDA620AF}" srcOrd="0" destOrd="0" presId="urn:microsoft.com/office/officeart/2005/8/layout/cycle1"/>
    <dgm:cxn modelId="{ED7F33A5-5AEB-0E4F-8913-5FBAC75A9CA1}" srcId="{7F8452CB-9366-994E-8D08-738FFA1B6137}" destId="{1C444DC6-6A40-C74E-9C54-0C32DEC4742E}" srcOrd="0" destOrd="0" parTransId="{F81EA037-DA28-684C-AA9B-1DB674DAB396}" sibTransId="{DC3CD986-C89D-ED48-ADD8-68B24B01CC01}"/>
    <dgm:cxn modelId="{EF7CBBC9-C6A0-964D-BA27-FDA88491C9F4}" type="presOf" srcId="{E1A270DC-367C-974F-A204-6E5ED91F4FFA}" destId="{10123224-3F97-BB44-916B-D7597CE78515}" srcOrd="0" destOrd="0" presId="urn:microsoft.com/office/officeart/2005/8/layout/cycle1"/>
    <dgm:cxn modelId="{C079A1CA-C148-ED41-964E-442DB74315B0}" type="presOf" srcId="{DC3CD986-C89D-ED48-ADD8-68B24B01CC01}" destId="{E5EA7FCA-B6B2-3E42-9BD5-13400E34DCFE}" srcOrd="0" destOrd="0" presId="urn:microsoft.com/office/officeart/2005/8/layout/cycle1"/>
    <dgm:cxn modelId="{BB3F35CC-77F3-BA40-96D5-2692015B7B11}" type="presOf" srcId="{EE0DD2C1-5571-6049-9598-F4C39E2797F0}" destId="{6DF1C0CF-2E9C-B241-82C9-9DBD2F94B107}" srcOrd="0" destOrd="0" presId="urn:microsoft.com/office/officeart/2005/8/layout/cycle1"/>
    <dgm:cxn modelId="{ABB752D2-8385-2548-A341-ACEAF5544B40}" type="presOf" srcId="{C1C6549C-16A7-3646-B8A7-C19D45926736}" destId="{FCE626A3-4BD8-5C4C-8ACB-7321DF9C3B55}" srcOrd="0" destOrd="0" presId="urn:microsoft.com/office/officeart/2005/8/layout/cycle1"/>
    <dgm:cxn modelId="{B11ADAE1-5EEA-D34C-AC18-B6B151A27C16}" type="presOf" srcId="{7F8452CB-9366-994E-8D08-738FFA1B6137}" destId="{08A4FB88-1CF5-1349-82B6-4318F8D8A614}" srcOrd="0" destOrd="0" presId="urn:microsoft.com/office/officeart/2005/8/layout/cycle1"/>
    <dgm:cxn modelId="{5F84E4E1-D527-0540-B2EB-5EF43CAF6C51}" srcId="{7F8452CB-9366-994E-8D08-738FFA1B6137}" destId="{1A7D10DB-8572-6F40-B2BF-C76A73141607}" srcOrd="3" destOrd="0" parTransId="{A35D59EF-CC14-434C-9015-40B2B9D38564}" sibTransId="{86A20C82-7D5A-4640-9609-1E426FF5402D}"/>
    <dgm:cxn modelId="{B2FC6AF2-90F4-CF4E-BD30-9ECB4CD4AA17}" srcId="{7F8452CB-9366-994E-8D08-738FFA1B6137}" destId="{E1A270DC-367C-974F-A204-6E5ED91F4FFA}" srcOrd="6" destOrd="0" parTransId="{74DA1458-13B9-AA46-9850-49E853877704}" sibTransId="{24272434-5B1F-0E4A-871D-37B044CBDF7D}"/>
    <dgm:cxn modelId="{AABB4AF3-0D8F-A640-A977-CACFF48EC494}" type="presOf" srcId="{1A7D10DB-8572-6F40-B2BF-C76A73141607}" destId="{714C84EB-C10E-5745-A3EA-759C5011CE89}" srcOrd="0" destOrd="0" presId="urn:microsoft.com/office/officeart/2005/8/layout/cycle1"/>
    <dgm:cxn modelId="{0A4244F7-D5B4-8E4A-809A-505FAA4B8F28}" type="presOf" srcId="{24272434-5B1F-0E4A-871D-37B044CBDF7D}" destId="{A6D546A9-68E9-2547-A4AB-7EE4D7BD0B9A}" srcOrd="0" destOrd="0" presId="urn:microsoft.com/office/officeart/2005/8/layout/cycle1"/>
    <dgm:cxn modelId="{241853F9-93AF-4545-A82D-06DC29662F2F}" type="presOf" srcId="{039EC7CA-C634-3E43-965D-AD9D283672E7}" destId="{8059BB45-DB48-0E4E-A37D-A9B9B7DA602D}" srcOrd="0" destOrd="0" presId="urn:microsoft.com/office/officeart/2005/8/layout/cycle1"/>
    <dgm:cxn modelId="{5A4630EB-E4B5-0B45-87F4-0FB41842DCF5}" type="presParOf" srcId="{08A4FB88-1CF5-1349-82B6-4318F8D8A614}" destId="{C773C757-9957-D84C-976C-1CBCD9DD7B4F}" srcOrd="0" destOrd="0" presId="urn:microsoft.com/office/officeart/2005/8/layout/cycle1"/>
    <dgm:cxn modelId="{BC07A3A5-3D92-0B47-9A20-04C6973CA9B7}" type="presParOf" srcId="{08A4FB88-1CF5-1349-82B6-4318F8D8A614}" destId="{C709E611-C922-D641-87E3-40630DC7C1EA}" srcOrd="1" destOrd="0" presId="urn:microsoft.com/office/officeart/2005/8/layout/cycle1"/>
    <dgm:cxn modelId="{3E784CFF-93EB-9C49-A88A-B4FB914C1F3B}" type="presParOf" srcId="{08A4FB88-1CF5-1349-82B6-4318F8D8A614}" destId="{E5EA7FCA-B6B2-3E42-9BD5-13400E34DCFE}" srcOrd="2" destOrd="0" presId="urn:microsoft.com/office/officeart/2005/8/layout/cycle1"/>
    <dgm:cxn modelId="{3506AEF7-C8AF-C642-8A94-891C2D35A392}" type="presParOf" srcId="{08A4FB88-1CF5-1349-82B6-4318F8D8A614}" destId="{FFA099E9-4F26-CF42-AC0A-C1FE5E38C21E}" srcOrd="3" destOrd="0" presId="urn:microsoft.com/office/officeart/2005/8/layout/cycle1"/>
    <dgm:cxn modelId="{CD1A1931-0828-4246-BC48-9692BE663819}" type="presParOf" srcId="{08A4FB88-1CF5-1349-82B6-4318F8D8A614}" destId="{8059BB45-DB48-0E4E-A37D-A9B9B7DA602D}" srcOrd="4" destOrd="0" presId="urn:microsoft.com/office/officeart/2005/8/layout/cycle1"/>
    <dgm:cxn modelId="{C68BB991-0BC7-714B-8E89-A9D8948AA3DC}" type="presParOf" srcId="{08A4FB88-1CF5-1349-82B6-4318F8D8A614}" destId="{FCE626A3-4BD8-5C4C-8ACB-7321DF9C3B55}" srcOrd="5" destOrd="0" presId="urn:microsoft.com/office/officeart/2005/8/layout/cycle1"/>
    <dgm:cxn modelId="{6D134E74-2591-E043-8C24-3C42B8D0D0B1}" type="presParOf" srcId="{08A4FB88-1CF5-1349-82B6-4318F8D8A614}" destId="{A5D61A93-14B2-8944-B462-4CA92D1D32C5}" srcOrd="6" destOrd="0" presId="urn:microsoft.com/office/officeart/2005/8/layout/cycle1"/>
    <dgm:cxn modelId="{D340ACF7-BA55-7A47-878B-AFE1F0805F7C}" type="presParOf" srcId="{08A4FB88-1CF5-1349-82B6-4318F8D8A614}" destId="{6DF1C0CF-2E9C-B241-82C9-9DBD2F94B107}" srcOrd="7" destOrd="0" presId="urn:microsoft.com/office/officeart/2005/8/layout/cycle1"/>
    <dgm:cxn modelId="{2CCE8AFC-AB2C-9141-9684-456A24EF1127}" type="presParOf" srcId="{08A4FB88-1CF5-1349-82B6-4318F8D8A614}" destId="{CABECC99-4CE6-F248-8A0D-D181D10BF774}" srcOrd="8" destOrd="0" presId="urn:microsoft.com/office/officeart/2005/8/layout/cycle1"/>
    <dgm:cxn modelId="{B785D8EA-7EBC-C542-BF0B-008D887A3815}" type="presParOf" srcId="{08A4FB88-1CF5-1349-82B6-4318F8D8A614}" destId="{CA1AB1AF-137B-AC4E-B463-8830863CFADA}" srcOrd="9" destOrd="0" presId="urn:microsoft.com/office/officeart/2005/8/layout/cycle1"/>
    <dgm:cxn modelId="{8C9B8C83-F1F1-2445-A419-40C434E3140F}" type="presParOf" srcId="{08A4FB88-1CF5-1349-82B6-4318F8D8A614}" destId="{714C84EB-C10E-5745-A3EA-759C5011CE89}" srcOrd="10" destOrd="0" presId="urn:microsoft.com/office/officeart/2005/8/layout/cycle1"/>
    <dgm:cxn modelId="{11D4C80D-4534-894A-9EA8-541A4FD268E6}" type="presParOf" srcId="{08A4FB88-1CF5-1349-82B6-4318F8D8A614}" destId="{6D563156-58DE-BC45-9CE2-FCF630C82417}" srcOrd="11" destOrd="0" presId="urn:microsoft.com/office/officeart/2005/8/layout/cycle1"/>
    <dgm:cxn modelId="{72C0F21A-0F4A-1A49-B0DF-0AF9D3025CC9}" type="presParOf" srcId="{08A4FB88-1CF5-1349-82B6-4318F8D8A614}" destId="{4EB7BE58-88D2-8F42-8634-E84276D3E5ED}" srcOrd="12" destOrd="0" presId="urn:microsoft.com/office/officeart/2005/8/layout/cycle1"/>
    <dgm:cxn modelId="{F22242FE-9977-5345-842A-48903D673101}" type="presParOf" srcId="{08A4FB88-1CF5-1349-82B6-4318F8D8A614}" destId="{0BA36299-40D5-9242-9727-66EB701126DB}" srcOrd="13" destOrd="0" presId="urn:microsoft.com/office/officeart/2005/8/layout/cycle1"/>
    <dgm:cxn modelId="{29A86533-FF63-3744-9A1D-C595A4A61507}" type="presParOf" srcId="{08A4FB88-1CF5-1349-82B6-4318F8D8A614}" destId="{1A9D491D-F19B-BF4C-9224-84C1966BA757}" srcOrd="14" destOrd="0" presId="urn:microsoft.com/office/officeart/2005/8/layout/cycle1"/>
    <dgm:cxn modelId="{E36361A3-8437-5F4F-8DDA-16A00AA5445B}" type="presParOf" srcId="{08A4FB88-1CF5-1349-82B6-4318F8D8A614}" destId="{EB005B82-3FA0-6544-884C-862D9FA33A4C}" srcOrd="15" destOrd="0" presId="urn:microsoft.com/office/officeart/2005/8/layout/cycle1"/>
    <dgm:cxn modelId="{C16D5247-787E-984B-AA67-BEF196517AD9}" type="presParOf" srcId="{08A4FB88-1CF5-1349-82B6-4318F8D8A614}" destId="{37731154-0C09-7343-8CB4-40E33445CFBE}" srcOrd="16" destOrd="0" presId="urn:microsoft.com/office/officeart/2005/8/layout/cycle1"/>
    <dgm:cxn modelId="{08A45B6C-D737-4C4B-80A2-0746178ED82C}" type="presParOf" srcId="{08A4FB88-1CF5-1349-82B6-4318F8D8A614}" destId="{FD1F5538-F453-954E-B5F7-5001BDA620AF}" srcOrd="17" destOrd="0" presId="urn:microsoft.com/office/officeart/2005/8/layout/cycle1"/>
    <dgm:cxn modelId="{E873D3C7-8D49-7844-9947-D7956A570C41}" type="presParOf" srcId="{08A4FB88-1CF5-1349-82B6-4318F8D8A614}" destId="{5AF06BCD-C841-4644-82FB-E6548E3478A8}" srcOrd="18" destOrd="0" presId="urn:microsoft.com/office/officeart/2005/8/layout/cycle1"/>
    <dgm:cxn modelId="{E1A6F80D-5360-0945-B414-8B02166C8A1B}" type="presParOf" srcId="{08A4FB88-1CF5-1349-82B6-4318F8D8A614}" destId="{10123224-3F97-BB44-916B-D7597CE78515}" srcOrd="19" destOrd="0" presId="urn:microsoft.com/office/officeart/2005/8/layout/cycle1"/>
    <dgm:cxn modelId="{F7FF0694-455F-7942-8B24-684FFA266D9C}" type="presParOf" srcId="{08A4FB88-1CF5-1349-82B6-4318F8D8A614}" destId="{A6D546A9-68E9-2547-A4AB-7EE4D7BD0B9A}" srcOrd="20" destOrd="0" presId="urn:microsoft.com/office/officeart/2005/8/layout/cycle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9E611-C922-D641-87E3-40630DC7C1EA}">
      <dsp:nvSpPr>
        <dsp:cNvPr id="0" name=""/>
        <dsp:cNvSpPr/>
      </dsp:nvSpPr>
      <dsp:spPr>
        <a:xfrm>
          <a:off x="5676787" y="2501"/>
          <a:ext cx="786872" cy="78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Ritual or Neutralizing Behavior </a:t>
          </a:r>
        </a:p>
      </dsp:txBody>
      <dsp:txXfrm>
        <a:off x="5676787" y="2501"/>
        <a:ext cx="786872" cy="786872"/>
      </dsp:txXfrm>
    </dsp:sp>
    <dsp:sp modelId="{E5EA7FCA-B6B2-3E42-9BD5-13400E34DCFE}">
      <dsp:nvSpPr>
        <dsp:cNvPr id="0" name=""/>
        <dsp:cNvSpPr/>
      </dsp:nvSpPr>
      <dsp:spPr>
        <a:xfrm>
          <a:off x="3219127" y="44280"/>
          <a:ext cx="4077345" cy="4077345"/>
        </a:xfrm>
        <a:prstGeom prst="circularArrow">
          <a:avLst>
            <a:gd name="adj1" fmla="val 3763"/>
            <a:gd name="adj2" fmla="val 234805"/>
            <a:gd name="adj3" fmla="val 19827082"/>
            <a:gd name="adj4" fmla="val 18605457"/>
            <a:gd name="adj5" fmla="val 439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59BB45-DB48-0E4E-A37D-A9B9B7DA602D}">
      <dsp:nvSpPr>
        <dsp:cNvPr id="0" name=""/>
        <dsp:cNvSpPr/>
      </dsp:nvSpPr>
      <dsp:spPr>
        <a:xfrm>
          <a:off x="6689863" y="1272858"/>
          <a:ext cx="786872" cy="78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Anxiety Goes Down, BUT only temporarily. </a:t>
          </a:r>
        </a:p>
      </dsp:txBody>
      <dsp:txXfrm>
        <a:off x="6689863" y="1272858"/>
        <a:ext cx="786872" cy="786872"/>
      </dsp:txXfrm>
    </dsp:sp>
    <dsp:sp modelId="{FCE626A3-4BD8-5C4C-8ACB-7321DF9C3B55}">
      <dsp:nvSpPr>
        <dsp:cNvPr id="0" name=""/>
        <dsp:cNvSpPr/>
      </dsp:nvSpPr>
      <dsp:spPr>
        <a:xfrm>
          <a:off x="3219127" y="44280"/>
          <a:ext cx="4077345" cy="4077345"/>
        </a:xfrm>
        <a:prstGeom prst="circularArrow">
          <a:avLst>
            <a:gd name="adj1" fmla="val 3763"/>
            <a:gd name="adj2" fmla="val 234805"/>
            <a:gd name="adj3" fmla="val 1230201"/>
            <a:gd name="adj4" fmla="val 21557364"/>
            <a:gd name="adj5" fmla="val 439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F1C0CF-2E9C-B241-82C9-9DBD2F94B107}">
      <dsp:nvSpPr>
        <dsp:cNvPr id="0" name=""/>
        <dsp:cNvSpPr/>
      </dsp:nvSpPr>
      <dsp:spPr>
        <a:xfrm>
          <a:off x="6328300" y="2856968"/>
          <a:ext cx="786872" cy="78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Trigger </a:t>
          </a:r>
        </a:p>
      </dsp:txBody>
      <dsp:txXfrm>
        <a:off x="6328300" y="2856968"/>
        <a:ext cx="786872" cy="786872"/>
      </dsp:txXfrm>
    </dsp:sp>
    <dsp:sp modelId="{CABECC99-4CE6-F248-8A0D-D181D10BF774}">
      <dsp:nvSpPr>
        <dsp:cNvPr id="0" name=""/>
        <dsp:cNvSpPr/>
      </dsp:nvSpPr>
      <dsp:spPr>
        <a:xfrm>
          <a:off x="3219127" y="44280"/>
          <a:ext cx="4077345" cy="4077345"/>
        </a:xfrm>
        <a:prstGeom prst="circularArrow">
          <a:avLst>
            <a:gd name="adj1" fmla="val 3763"/>
            <a:gd name="adj2" fmla="val 234805"/>
            <a:gd name="adj3" fmla="val 4437436"/>
            <a:gd name="adj4" fmla="val 3307816"/>
            <a:gd name="adj5" fmla="val 439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4C84EB-C10E-5745-A3EA-759C5011CE89}">
      <dsp:nvSpPr>
        <dsp:cNvPr id="0" name=""/>
        <dsp:cNvSpPr/>
      </dsp:nvSpPr>
      <dsp:spPr>
        <a:xfrm>
          <a:off x="4864363" y="3561963"/>
          <a:ext cx="786872" cy="78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Unwanted Thought or Obsession</a:t>
          </a:r>
        </a:p>
      </dsp:txBody>
      <dsp:txXfrm>
        <a:off x="4864363" y="3561963"/>
        <a:ext cx="786872" cy="786872"/>
      </dsp:txXfrm>
    </dsp:sp>
    <dsp:sp modelId="{6D563156-58DE-BC45-9CE2-FCF630C82417}">
      <dsp:nvSpPr>
        <dsp:cNvPr id="0" name=""/>
        <dsp:cNvSpPr/>
      </dsp:nvSpPr>
      <dsp:spPr>
        <a:xfrm>
          <a:off x="3219127" y="44280"/>
          <a:ext cx="4077345" cy="4077345"/>
        </a:xfrm>
        <a:prstGeom prst="circularArrow">
          <a:avLst>
            <a:gd name="adj1" fmla="val 3763"/>
            <a:gd name="adj2" fmla="val 234805"/>
            <a:gd name="adj3" fmla="val 7257379"/>
            <a:gd name="adj4" fmla="val 6127760"/>
            <a:gd name="adj5" fmla="val 439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A36299-40D5-9242-9727-66EB701126DB}">
      <dsp:nvSpPr>
        <dsp:cNvPr id="0" name=""/>
        <dsp:cNvSpPr/>
      </dsp:nvSpPr>
      <dsp:spPr>
        <a:xfrm>
          <a:off x="3400426" y="2856968"/>
          <a:ext cx="786872" cy="78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Anxiety Goes Up</a:t>
          </a:r>
        </a:p>
      </dsp:txBody>
      <dsp:txXfrm>
        <a:off x="3400426" y="2856968"/>
        <a:ext cx="786872" cy="786872"/>
      </dsp:txXfrm>
    </dsp:sp>
    <dsp:sp modelId="{1A9D491D-F19B-BF4C-9224-84C1966BA757}">
      <dsp:nvSpPr>
        <dsp:cNvPr id="0" name=""/>
        <dsp:cNvSpPr/>
      </dsp:nvSpPr>
      <dsp:spPr>
        <a:xfrm>
          <a:off x="3219127" y="44280"/>
          <a:ext cx="4077345" cy="4077345"/>
        </a:xfrm>
        <a:prstGeom prst="circularArrow">
          <a:avLst>
            <a:gd name="adj1" fmla="val 3763"/>
            <a:gd name="adj2" fmla="val 234805"/>
            <a:gd name="adj3" fmla="val 10607831"/>
            <a:gd name="adj4" fmla="val 9334994"/>
            <a:gd name="adj5" fmla="val 439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31154-0C09-7343-8CB4-40E33445CFBE}">
      <dsp:nvSpPr>
        <dsp:cNvPr id="0" name=""/>
        <dsp:cNvSpPr/>
      </dsp:nvSpPr>
      <dsp:spPr>
        <a:xfrm>
          <a:off x="3038863" y="1272858"/>
          <a:ext cx="786872" cy="78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Faulty Appraisals and Beliefs</a:t>
          </a:r>
        </a:p>
      </dsp:txBody>
      <dsp:txXfrm>
        <a:off x="3038863" y="1272858"/>
        <a:ext cx="786872" cy="786872"/>
      </dsp:txXfrm>
    </dsp:sp>
    <dsp:sp modelId="{FD1F5538-F453-954E-B5F7-5001BDA620AF}">
      <dsp:nvSpPr>
        <dsp:cNvPr id="0" name=""/>
        <dsp:cNvSpPr/>
      </dsp:nvSpPr>
      <dsp:spPr>
        <a:xfrm>
          <a:off x="3219127" y="44280"/>
          <a:ext cx="4077345" cy="4077345"/>
        </a:xfrm>
        <a:prstGeom prst="circularArrow">
          <a:avLst>
            <a:gd name="adj1" fmla="val 3763"/>
            <a:gd name="adj2" fmla="val 234805"/>
            <a:gd name="adj3" fmla="val 13559739"/>
            <a:gd name="adj4" fmla="val 12338113"/>
            <a:gd name="adj5" fmla="val 439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123224-3F97-BB44-916B-D7597CE78515}">
      <dsp:nvSpPr>
        <dsp:cNvPr id="0" name=""/>
        <dsp:cNvSpPr/>
      </dsp:nvSpPr>
      <dsp:spPr>
        <a:xfrm>
          <a:off x="4051939" y="2501"/>
          <a:ext cx="786872" cy="78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Anxiety Goes Up </a:t>
          </a:r>
        </a:p>
      </dsp:txBody>
      <dsp:txXfrm>
        <a:off x="4051939" y="2501"/>
        <a:ext cx="786872" cy="786872"/>
      </dsp:txXfrm>
    </dsp:sp>
    <dsp:sp modelId="{A6D546A9-68E9-2547-A4AB-7EE4D7BD0B9A}">
      <dsp:nvSpPr>
        <dsp:cNvPr id="0" name=""/>
        <dsp:cNvSpPr/>
      </dsp:nvSpPr>
      <dsp:spPr>
        <a:xfrm>
          <a:off x="3219127" y="44280"/>
          <a:ext cx="4077345" cy="4077345"/>
        </a:xfrm>
        <a:prstGeom prst="circularArrow">
          <a:avLst>
            <a:gd name="adj1" fmla="val 3763"/>
            <a:gd name="adj2" fmla="val 234805"/>
            <a:gd name="adj3" fmla="val 16741010"/>
            <a:gd name="adj4" fmla="val 15424185"/>
            <a:gd name="adj5" fmla="val 439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04C7-EF69-CC43-93D6-D960A60285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AEC7A-A2B3-D84E-87EB-CA132DDBB8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C19AB5-EAC7-B746-B9C1-A87F621AB799}"/>
              </a:ext>
            </a:extLst>
          </p:cNvPr>
          <p:cNvSpPr>
            <a:spLocks noGrp="1"/>
          </p:cNvSpPr>
          <p:nvPr>
            <p:ph type="dt" sz="half" idx="10"/>
          </p:nvPr>
        </p:nvSpPr>
        <p:spPr/>
        <p:txBody>
          <a:bodyPr/>
          <a:lstStyle/>
          <a:p>
            <a:fld id="{1467A483-CAFF-2542-9E0B-97B3CB75FBBB}" type="datetimeFigureOut">
              <a:rPr lang="en-US" smtClean="0"/>
              <a:t>3/20/19</a:t>
            </a:fld>
            <a:endParaRPr lang="en-US"/>
          </a:p>
        </p:txBody>
      </p:sp>
      <p:sp>
        <p:nvSpPr>
          <p:cNvPr id="5" name="Footer Placeholder 4">
            <a:extLst>
              <a:ext uri="{FF2B5EF4-FFF2-40B4-BE49-F238E27FC236}">
                <a16:creationId xmlns:a16="http://schemas.microsoft.com/office/drawing/2014/main" id="{76829B29-5B27-FE42-AE85-83371A85D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D0BEE-90D7-F742-80D2-8604A922406F}"/>
              </a:ext>
            </a:extLst>
          </p:cNvPr>
          <p:cNvSpPr>
            <a:spLocks noGrp="1"/>
          </p:cNvSpPr>
          <p:nvPr>
            <p:ph type="sldNum" sz="quarter" idx="12"/>
          </p:nvPr>
        </p:nvSpPr>
        <p:spPr/>
        <p:txBody>
          <a:bodyPr/>
          <a:lstStyle/>
          <a:p>
            <a:fld id="{1BEA0F03-F9A5-254C-B25C-6E0A2DFA1ABD}" type="slidenum">
              <a:rPr lang="en-US" smtClean="0"/>
              <a:t>‹#›</a:t>
            </a:fld>
            <a:endParaRPr lang="en-US"/>
          </a:p>
        </p:txBody>
      </p:sp>
    </p:spTree>
    <p:extLst>
      <p:ext uri="{BB962C8B-B14F-4D97-AF65-F5344CB8AC3E}">
        <p14:creationId xmlns:p14="http://schemas.microsoft.com/office/powerpoint/2010/main" val="2635173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4B6E8-225D-EA49-B8F5-526F0BDCD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18CDF3-D4B6-A447-A35A-FB39B3E95F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A56CC-FEFA-EC4F-B389-847E0B7F670C}"/>
              </a:ext>
            </a:extLst>
          </p:cNvPr>
          <p:cNvSpPr>
            <a:spLocks noGrp="1"/>
          </p:cNvSpPr>
          <p:nvPr>
            <p:ph type="dt" sz="half" idx="10"/>
          </p:nvPr>
        </p:nvSpPr>
        <p:spPr/>
        <p:txBody>
          <a:bodyPr/>
          <a:lstStyle/>
          <a:p>
            <a:fld id="{1467A483-CAFF-2542-9E0B-97B3CB75FBBB}" type="datetimeFigureOut">
              <a:rPr lang="en-US" smtClean="0"/>
              <a:t>3/20/19</a:t>
            </a:fld>
            <a:endParaRPr lang="en-US"/>
          </a:p>
        </p:txBody>
      </p:sp>
      <p:sp>
        <p:nvSpPr>
          <p:cNvPr id="5" name="Footer Placeholder 4">
            <a:extLst>
              <a:ext uri="{FF2B5EF4-FFF2-40B4-BE49-F238E27FC236}">
                <a16:creationId xmlns:a16="http://schemas.microsoft.com/office/drawing/2014/main" id="{14FF3E7A-8920-F143-8F54-19CDA12E0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E1E7E-66CF-1B47-8892-75A76C91F4FF}"/>
              </a:ext>
            </a:extLst>
          </p:cNvPr>
          <p:cNvSpPr>
            <a:spLocks noGrp="1"/>
          </p:cNvSpPr>
          <p:nvPr>
            <p:ph type="sldNum" sz="quarter" idx="12"/>
          </p:nvPr>
        </p:nvSpPr>
        <p:spPr/>
        <p:txBody>
          <a:bodyPr/>
          <a:lstStyle/>
          <a:p>
            <a:fld id="{1BEA0F03-F9A5-254C-B25C-6E0A2DFA1ABD}" type="slidenum">
              <a:rPr lang="en-US" smtClean="0"/>
              <a:t>‹#›</a:t>
            </a:fld>
            <a:endParaRPr lang="en-US"/>
          </a:p>
        </p:txBody>
      </p:sp>
    </p:spTree>
    <p:extLst>
      <p:ext uri="{BB962C8B-B14F-4D97-AF65-F5344CB8AC3E}">
        <p14:creationId xmlns:p14="http://schemas.microsoft.com/office/powerpoint/2010/main" val="3275409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86D6C-CD43-0C41-8403-446F64AE61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51DBE0-DB62-B241-A36B-9A6DAB6AD0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AC44F-0068-6442-868B-768C54EDD533}"/>
              </a:ext>
            </a:extLst>
          </p:cNvPr>
          <p:cNvSpPr>
            <a:spLocks noGrp="1"/>
          </p:cNvSpPr>
          <p:nvPr>
            <p:ph type="dt" sz="half" idx="10"/>
          </p:nvPr>
        </p:nvSpPr>
        <p:spPr/>
        <p:txBody>
          <a:bodyPr/>
          <a:lstStyle/>
          <a:p>
            <a:fld id="{1467A483-CAFF-2542-9E0B-97B3CB75FBBB}" type="datetimeFigureOut">
              <a:rPr lang="en-US" smtClean="0"/>
              <a:t>3/20/19</a:t>
            </a:fld>
            <a:endParaRPr lang="en-US"/>
          </a:p>
        </p:txBody>
      </p:sp>
      <p:sp>
        <p:nvSpPr>
          <p:cNvPr id="5" name="Footer Placeholder 4">
            <a:extLst>
              <a:ext uri="{FF2B5EF4-FFF2-40B4-BE49-F238E27FC236}">
                <a16:creationId xmlns:a16="http://schemas.microsoft.com/office/drawing/2014/main" id="{167E44F2-7DFD-7444-887B-16EA79D44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B08A3-4DB9-C141-AD91-10F72140AEB2}"/>
              </a:ext>
            </a:extLst>
          </p:cNvPr>
          <p:cNvSpPr>
            <a:spLocks noGrp="1"/>
          </p:cNvSpPr>
          <p:nvPr>
            <p:ph type="sldNum" sz="quarter" idx="12"/>
          </p:nvPr>
        </p:nvSpPr>
        <p:spPr/>
        <p:txBody>
          <a:bodyPr/>
          <a:lstStyle/>
          <a:p>
            <a:fld id="{1BEA0F03-F9A5-254C-B25C-6E0A2DFA1ABD}" type="slidenum">
              <a:rPr lang="en-US" smtClean="0"/>
              <a:t>‹#›</a:t>
            </a:fld>
            <a:endParaRPr lang="en-US"/>
          </a:p>
        </p:txBody>
      </p:sp>
    </p:spTree>
    <p:extLst>
      <p:ext uri="{BB962C8B-B14F-4D97-AF65-F5344CB8AC3E}">
        <p14:creationId xmlns:p14="http://schemas.microsoft.com/office/powerpoint/2010/main" val="2134864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1DF80-1972-A946-8638-B2C120171B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0EFC86-9A42-D246-9772-232BAD52F2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492A6-83B8-2E4C-9110-E82EADD0C307}"/>
              </a:ext>
            </a:extLst>
          </p:cNvPr>
          <p:cNvSpPr>
            <a:spLocks noGrp="1"/>
          </p:cNvSpPr>
          <p:nvPr>
            <p:ph type="dt" sz="half" idx="10"/>
          </p:nvPr>
        </p:nvSpPr>
        <p:spPr/>
        <p:txBody>
          <a:bodyPr/>
          <a:lstStyle/>
          <a:p>
            <a:fld id="{1467A483-CAFF-2542-9E0B-97B3CB75FBBB}" type="datetimeFigureOut">
              <a:rPr lang="en-US" smtClean="0"/>
              <a:t>3/20/19</a:t>
            </a:fld>
            <a:endParaRPr lang="en-US"/>
          </a:p>
        </p:txBody>
      </p:sp>
      <p:sp>
        <p:nvSpPr>
          <p:cNvPr id="5" name="Footer Placeholder 4">
            <a:extLst>
              <a:ext uri="{FF2B5EF4-FFF2-40B4-BE49-F238E27FC236}">
                <a16:creationId xmlns:a16="http://schemas.microsoft.com/office/drawing/2014/main" id="{54472172-140D-2242-8C55-D08FEB2B0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86B59-C48E-644F-8A3C-7A18DF5782FA}"/>
              </a:ext>
            </a:extLst>
          </p:cNvPr>
          <p:cNvSpPr>
            <a:spLocks noGrp="1"/>
          </p:cNvSpPr>
          <p:nvPr>
            <p:ph type="sldNum" sz="quarter" idx="12"/>
          </p:nvPr>
        </p:nvSpPr>
        <p:spPr/>
        <p:txBody>
          <a:bodyPr/>
          <a:lstStyle/>
          <a:p>
            <a:fld id="{1BEA0F03-F9A5-254C-B25C-6E0A2DFA1ABD}" type="slidenum">
              <a:rPr lang="en-US" smtClean="0"/>
              <a:t>‹#›</a:t>
            </a:fld>
            <a:endParaRPr lang="en-US"/>
          </a:p>
        </p:txBody>
      </p:sp>
    </p:spTree>
    <p:extLst>
      <p:ext uri="{BB962C8B-B14F-4D97-AF65-F5344CB8AC3E}">
        <p14:creationId xmlns:p14="http://schemas.microsoft.com/office/powerpoint/2010/main" val="3600181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B0BA-8E86-0E43-950E-6E4624C96F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DB23AD-3BCA-6848-8E53-7BFFA608AB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9C1D044-17DD-1644-BAFC-02BE0A04718D}"/>
              </a:ext>
            </a:extLst>
          </p:cNvPr>
          <p:cNvSpPr>
            <a:spLocks noGrp="1"/>
          </p:cNvSpPr>
          <p:nvPr>
            <p:ph type="dt" sz="half" idx="10"/>
          </p:nvPr>
        </p:nvSpPr>
        <p:spPr/>
        <p:txBody>
          <a:bodyPr/>
          <a:lstStyle/>
          <a:p>
            <a:fld id="{1467A483-CAFF-2542-9E0B-97B3CB75FBBB}" type="datetimeFigureOut">
              <a:rPr lang="en-US" smtClean="0"/>
              <a:t>3/20/19</a:t>
            </a:fld>
            <a:endParaRPr lang="en-US"/>
          </a:p>
        </p:txBody>
      </p:sp>
      <p:sp>
        <p:nvSpPr>
          <p:cNvPr id="5" name="Footer Placeholder 4">
            <a:extLst>
              <a:ext uri="{FF2B5EF4-FFF2-40B4-BE49-F238E27FC236}">
                <a16:creationId xmlns:a16="http://schemas.microsoft.com/office/drawing/2014/main" id="{EE15AF1D-2AC0-6F4B-8259-3FB71D5B1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226E1-B75C-3D48-883C-0E27A07D7E21}"/>
              </a:ext>
            </a:extLst>
          </p:cNvPr>
          <p:cNvSpPr>
            <a:spLocks noGrp="1"/>
          </p:cNvSpPr>
          <p:nvPr>
            <p:ph type="sldNum" sz="quarter" idx="12"/>
          </p:nvPr>
        </p:nvSpPr>
        <p:spPr/>
        <p:txBody>
          <a:bodyPr/>
          <a:lstStyle/>
          <a:p>
            <a:fld id="{1BEA0F03-F9A5-254C-B25C-6E0A2DFA1ABD}" type="slidenum">
              <a:rPr lang="en-US" smtClean="0"/>
              <a:t>‹#›</a:t>
            </a:fld>
            <a:endParaRPr lang="en-US"/>
          </a:p>
        </p:txBody>
      </p:sp>
    </p:spTree>
    <p:extLst>
      <p:ext uri="{BB962C8B-B14F-4D97-AF65-F5344CB8AC3E}">
        <p14:creationId xmlns:p14="http://schemas.microsoft.com/office/powerpoint/2010/main" val="3709524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DBC97-3DC6-B24C-B860-705C5A8182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5A7E16-EC40-A44F-9E19-DBE33915FE8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022C1F-1CD6-B441-996C-95BAA8E5EBD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948253-F94B-5942-84EE-2B21549D88BD}"/>
              </a:ext>
            </a:extLst>
          </p:cNvPr>
          <p:cNvSpPr>
            <a:spLocks noGrp="1"/>
          </p:cNvSpPr>
          <p:nvPr>
            <p:ph type="dt" sz="half" idx="10"/>
          </p:nvPr>
        </p:nvSpPr>
        <p:spPr/>
        <p:txBody>
          <a:bodyPr/>
          <a:lstStyle/>
          <a:p>
            <a:fld id="{1467A483-CAFF-2542-9E0B-97B3CB75FBBB}" type="datetimeFigureOut">
              <a:rPr lang="en-US" smtClean="0"/>
              <a:t>3/20/19</a:t>
            </a:fld>
            <a:endParaRPr lang="en-US"/>
          </a:p>
        </p:txBody>
      </p:sp>
      <p:sp>
        <p:nvSpPr>
          <p:cNvPr id="6" name="Footer Placeholder 5">
            <a:extLst>
              <a:ext uri="{FF2B5EF4-FFF2-40B4-BE49-F238E27FC236}">
                <a16:creationId xmlns:a16="http://schemas.microsoft.com/office/drawing/2014/main" id="{C406B639-1750-DF43-BF8A-579E506785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8BA3D-8A9D-1B42-8FBE-AE022DCE55C5}"/>
              </a:ext>
            </a:extLst>
          </p:cNvPr>
          <p:cNvSpPr>
            <a:spLocks noGrp="1"/>
          </p:cNvSpPr>
          <p:nvPr>
            <p:ph type="sldNum" sz="quarter" idx="12"/>
          </p:nvPr>
        </p:nvSpPr>
        <p:spPr/>
        <p:txBody>
          <a:bodyPr/>
          <a:lstStyle/>
          <a:p>
            <a:fld id="{1BEA0F03-F9A5-254C-B25C-6E0A2DFA1ABD}" type="slidenum">
              <a:rPr lang="en-US" smtClean="0"/>
              <a:t>‹#›</a:t>
            </a:fld>
            <a:endParaRPr lang="en-US"/>
          </a:p>
        </p:txBody>
      </p:sp>
    </p:spTree>
    <p:extLst>
      <p:ext uri="{BB962C8B-B14F-4D97-AF65-F5344CB8AC3E}">
        <p14:creationId xmlns:p14="http://schemas.microsoft.com/office/powerpoint/2010/main" val="390886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F0A4-99D9-E04E-A9A8-DDE8DFF994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0E6A80-70A9-294E-B65F-5B5F630EA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221651-C5D7-D442-88A5-84795ACE976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5EE8F0-DB0A-6148-8AEE-8DD47C6A0F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BF3E86-17AE-904C-9944-B88DB72CF73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10CCF1-CCB7-384A-98CD-D34C61354DB9}"/>
              </a:ext>
            </a:extLst>
          </p:cNvPr>
          <p:cNvSpPr>
            <a:spLocks noGrp="1"/>
          </p:cNvSpPr>
          <p:nvPr>
            <p:ph type="dt" sz="half" idx="10"/>
          </p:nvPr>
        </p:nvSpPr>
        <p:spPr/>
        <p:txBody>
          <a:bodyPr/>
          <a:lstStyle/>
          <a:p>
            <a:fld id="{1467A483-CAFF-2542-9E0B-97B3CB75FBBB}" type="datetimeFigureOut">
              <a:rPr lang="en-US" smtClean="0"/>
              <a:t>3/20/19</a:t>
            </a:fld>
            <a:endParaRPr lang="en-US"/>
          </a:p>
        </p:txBody>
      </p:sp>
      <p:sp>
        <p:nvSpPr>
          <p:cNvPr id="8" name="Footer Placeholder 7">
            <a:extLst>
              <a:ext uri="{FF2B5EF4-FFF2-40B4-BE49-F238E27FC236}">
                <a16:creationId xmlns:a16="http://schemas.microsoft.com/office/drawing/2014/main" id="{885E7754-3829-E34E-967B-942C279A20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AFA613-2A75-7043-B091-0AF81DAAF71E}"/>
              </a:ext>
            </a:extLst>
          </p:cNvPr>
          <p:cNvSpPr>
            <a:spLocks noGrp="1"/>
          </p:cNvSpPr>
          <p:nvPr>
            <p:ph type="sldNum" sz="quarter" idx="12"/>
          </p:nvPr>
        </p:nvSpPr>
        <p:spPr/>
        <p:txBody>
          <a:bodyPr/>
          <a:lstStyle/>
          <a:p>
            <a:fld id="{1BEA0F03-F9A5-254C-B25C-6E0A2DFA1ABD}" type="slidenum">
              <a:rPr lang="en-US" smtClean="0"/>
              <a:t>‹#›</a:t>
            </a:fld>
            <a:endParaRPr lang="en-US"/>
          </a:p>
        </p:txBody>
      </p:sp>
    </p:spTree>
    <p:extLst>
      <p:ext uri="{BB962C8B-B14F-4D97-AF65-F5344CB8AC3E}">
        <p14:creationId xmlns:p14="http://schemas.microsoft.com/office/powerpoint/2010/main" val="1157445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1976D-7D78-6242-A035-9DF673D9BF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53B9DF-DEE4-3543-BE2A-BF988EB6B948}"/>
              </a:ext>
            </a:extLst>
          </p:cNvPr>
          <p:cNvSpPr>
            <a:spLocks noGrp="1"/>
          </p:cNvSpPr>
          <p:nvPr>
            <p:ph type="dt" sz="half" idx="10"/>
          </p:nvPr>
        </p:nvSpPr>
        <p:spPr/>
        <p:txBody>
          <a:bodyPr/>
          <a:lstStyle/>
          <a:p>
            <a:fld id="{1467A483-CAFF-2542-9E0B-97B3CB75FBBB}" type="datetimeFigureOut">
              <a:rPr lang="en-US" smtClean="0"/>
              <a:t>3/20/19</a:t>
            </a:fld>
            <a:endParaRPr lang="en-US"/>
          </a:p>
        </p:txBody>
      </p:sp>
      <p:sp>
        <p:nvSpPr>
          <p:cNvPr id="4" name="Footer Placeholder 3">
            <a:extLst>
              <a:ext uri="{FF2B5EF4-FFF2-40B4-BE49-F238E27FC236}">
                <a16:creationId xmlns:a16="http://schemas.microsoft.com/office/drawing/2014/main" id="{AF146A3B-11F1-1D4E-8CB4-D1615A0441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715469-F89A-9547-A297-9D22098378F0}"/>
              </a:ext>
            </a:extLst>
          </p:cNvPr>
          <p:cNvSpPr>
            <a:spLocks noGrp="1"/>
          </p:cNvSpPr>
          <p:nvPr>
            <p:ph type="sldNum" sz="quarter" idx="12"/>
          </p:nvPr>
        </p:nvSpPr>
        <p:spPr/>
        <p:txBody>
          <a:bodyPr/>
          <a:lstStyle/>
          <a:p>
            <a:fld id="{1BEA0F03-F9A5-254C-B25C-6E0A2DFA1ABD}" type="slidenum">
              <a:rPr lang="en-US" smtClean="0"/>
              <a:t>‹#›</a:t>
            </a:fld>
            <a:endParaRPr lang="en-US"/>
          </a:p>
        </p:txBody>
      </p:sp>
    </p:spTree>
    <p:extLst>
      <p:ext uri="{BB962C8B-B14F-4D97-AF65-F5344CB8AC3E}">
        <p14:creationId xmlns:p14="http://schemas.microsoft.com/office/powerpoint/2010/main" val="3790165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4E37F-F215-314F-8FDC-175584573527}"/>
              </a:ext>
            </a:extLst>
          </p:cNvPr>
          <p:cNvSpPr>
            <a:spLocks noGrp="1"/>
          </p:cNvSpPr>
          <p:nvPr>
            <p:ph type="dt" sz="half" idx="10"/>
          </p:nvPr>
        </p:nvSpPr>
        <p:spPr/>
        <p:txBody>
          <a:bodyPr/>
          <a:lstStyle/>
          <a:p>
            <a:fld id="{1467A483-CAFF-2542-9E0B-97B3CB75FBBB}" type="datetimeFigureOut">
              <a:rPr lang="en-US" smtClean="0"/>
              <a:t>3/20/19</a:t>
            </a:fld>
            <a:endParaRPr lang="en-US"/>
          </a:p>
        </p:txBody>
      </p:sp>
      <p:sp>
        <p:nvSpPr>
          <p:cNvPr id="3" name="Footer Placeholder 2">
            <a:extLst>
              <a:ext uri="{FF2B5EF4-FFF2-40B4-BE49-F238E27FC236}">
                <a16:creationId xmlns:a16="http://schemas.microsoft.com/office/drawing/2014/main" id="{530EEE1E-309B-EC49-9658-E5914E1EED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46DA80-B9DE-B742-BD33-7ACCFB6818D4}"/>
              </a:ext>
            </a:extLst>
          </p:cNvPr>
          <p:cNvSpPr>
            <a:spLocks noGrp="1"/>
          </p:cNvSpPr>
          <p:nvPr>
            <p:ph type="sldNum" sz="quarter" idx="12"/>
          </p:nvPr>
        </p:nvSpPr>
        <p:spPr/>
        <p:txBody>
          <a:bodyPr/>
          <a:lstStyle/>
          <a:p>
            <a:fld id="{1BEA0F03-F9A5-254C-B25C-6E0A2DFA1ABD}" type="slidenum">
              <a:rPr lang="en-US" smtClean="0"/>
              <a:t>‹#›</a:t>
            </a:fld>
            <a:endParaRPr lang="en-US"/>
          </a:p>
        </p:txBody>
      </p:sp>
    </p:spTree>
    <p:extLst>
      <p:ext uri="{BB962C8B-B14F-4D97-AF65-F5344CB8AC3E}">
        <p14:creationId xmlns:p14="http://schemas.microsoft.com/office/powerpoint/2010/main" val="124986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126B9-C68C-0C49-BA30-E0CFC1C99E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5C1CEE-DA8F-0846-974F-1C07109E7F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A51AC7-E19D-4544-A941-1A13D9F2E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41B666-16AA-5B4F-BA6A-198A5FC23FE9}"/>
              </a:ext>
            </a:extLst>
          </p:cNvPr>
          <p:cNvSpPr>
            <a:spLocks noGrp="1"/>
          </p:cNvSpPr>
          <p:nvPr>
            <p:ph type="dt" sz="half" idx="10"/>
          </p:nvPr>
        </p:nvSpPr>
        <p:spPr/>
        <p:txBody>
          <a:bodyPr/>
          <a:lstStyle/>
          <a:p>
            <a:fld id="{1467A483-CAFF-2542-9E0B-97B3CB75FBBB}" type="datetimeFigureOut">
              <a:rPr lang="en-US" smtClean="0"/>
              <a:t>3/20/19</a:t>
            </a:fld>
            <a:endParaRPr lang="en-US"/>
          </a:p>
        </p:txBody>
      </p:sp>
      <p:sp>
        <p:nvSpPr>
          <p:cNvPr id="6" name="Footer Placeholder 5">
            <a:extLst>
              <a:ext uri="{FF2B5EF4-FFF2-40B4-BE49-F238E27FC236}">
                <a16:creationId xmlns:a16="http://schemas.microsoft.com/office/drawing/2014/main" id="{7F5586A9-7DE7-254D-87FD-EB87F4813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C56EE5-ED40-6F4A-87F1-651B2767F4C7}"/>
              </a:ext>
            </a:extLst>
          </p:cNvPr>
          <p:cNvSpPr>
            <a:spLocks noGrp="1"/>
          </p:cNvSpPr>
          <p:nvPr>
            <p:ph type="sldNum" sz="quarter" idx="12"/>
          </p:nvPr>
        </p:nvSpPr>
        <p:spPr/>
        <p:txBody>
          <a:bodyPr/>
          <a:lstStyle/>
          <a:p>
            <a:fld id="{1BEA0F03-F9A5-254C-B25C-6E0A2DFA1ABD}" type="slidenum">
              <a:rPr lang="en-US" smtClean="0"/>
              <a:t>‹#›</a:t>
            </a:fld>
            <a:endParaRPr lang="en-US"/>
          </a:p>
        </p:txBody>
      </p:sp>
    </p:spTree>
    <p:extLst>
      <p:ext uri="{BB962C8B-B14F-4D97-AF65-F5344CB8AC3E}">
        <p14:creationId xmlns:p14="http://schemas.microsoft.com/office/powerpoint/2010/main" val="3474982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12D3-AD21-644B-A439-ABA7A937EC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DCE711-BB5C-8942-BCB4-757F6978DD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F4453C-8B2C-8545-A589-48D07C7E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76E0E0-230A-EA4D-B49E-1EA581970494}"/>
              </a:ext>
            </a:extLst>
          </p:cNvPr>
          <p:cNvSpPr>
            <a:spLocks noGrp="1"/>
          </p:cNvSpPr>
          <p:nvPr>
            <p:ph type="dt" sz="half" idx="10"/>
          </p:nvPr>
        </p:nvSpPr>
        <p:spPr/>
        <p:txBody>
          <a:bodyPr/>
          <a:lstStyle/>
          <a:p>
            <a:fld id="{1467A483-CAFF-2542-9E0B-97B3CB75FBBB}" type="datetimeFigureOut">
              <a:rPr lang="en-US" smtClean="0"/>
              <a:t>3/20/19</a:t>
            </a:fld>
            <a:endParaRPr lang="en-US"/>
          </a:p>
        </p:txBody>
      </p:sp>
      <p:sp>
        <p:nvSpPr>
          <p:cNvPr id="6" name="Footer Placeholder 5">
            <a:extLst>
              <a:ext uri="{FF2B5EF4-FFF2-40B4-BE49-F238E27FC236}">
                <a16:creationId xmlns:a16="http://schemas.microsoft.com/office/drawing/2014/main" id="{0B3BE342-6585-214C-86E4-C42A78E17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D3020-4DAF-DF45-9864-C681E14F2C8B}"/>
              </a:ext>
            </a:extLst>
          </p:cNvPr>
          <p:cNvSpPr>
            <a:spLocks noGrp="1"/>
          </p:cNvSpPr>
          <p:nvPr>
            <p:ph type="sldNum" sz="quarter" idx="12"/>
          </p:nvPr>
        </p:nvSpPr>
        <p:spPr/>
        <p:txBody>
          <a:bodyPr/>
          <a:lstStyle/>
          <a:p>
            <a:fld id="{1BEA0F03-F9A5-254C-B25C-6E0A2DFA1ABD}" type="slidenum">
              <a:rPr lang="en-US" smtClean="0"/>
              <a:t>‹#›</a:t>
            </a:fld>
            <a:endParaRPr lang="en-US"/>
          </a:p>
        </p:txBody>
      </p:sp>
    </p:spTree>
    <p:extLst>
      <p:ext uri="{BB962C8B-B14F-4D97-AF65-F5344CB8AC3E}">
        <p14:creationId xmlns:p14="http://schemas.microsoft.com/office/powerpoint/2010/main" val="2720637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C77B21-D800-3F4F-8C8A-AFA0ADCB8B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CEB31F-2AAA-A241-A0B6-BCB7D35024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3B0CC-51DA-4141-B97E-F870C9CAC9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67A483-CAFF-2542-9E0B-97B3CB75FBBB}" type="datetimeFigureOut">
              <a:rPr lang="en-US" smtClean="0"/>
              <a:t>3/20/19</a:t>
            </a:fld>
            <a:endParaRPr lang="en-US"/>
          </a:p>
        </p:txBody>
      </p:sp>
      <p:sp>
        <p:nvSpPr>
          <p:cNvPr id="5" name="Footer Placeholder 4">
            <a:extLst>
              <a:ext uri="{FF2B5EF4-FFF2-40B4-BE49-F238E27FC236}">
                <a16:creationId xmlns:a16="http://schemas.microsoft.com/office/drawing/2014/main" id="{37C65C29-C482-6C49-A8AA-7DC9FC18C2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1D9E4E-A1B4-6B43-B10E-2A45B7E650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EA0F03-F9A5-254C-B25C-6E0A2DFA1ABD}" type="slidenum">
              <a:rPr lang="en-US" smtClean="0"/>
              <a:t>‹#›</a:t>
            </a:fld>
            <a:endParaRPr lang="en-US"/>
          </a:p>
        </p:txBody>
      </p:sp>
    </p:spTree>
    <p:extLst>
      <p:ext uri="{BB962C8B-B14F-4D97-AF65-F5344CB8AC3E}">
        <p14:creationId xmlns:p14="http://schemas.microsoft.com/office/powerpoint/2010/main" val="710399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zwecker@socalocd.org"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mailto:asequeria@socalocd.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A677D9-193B-A64F-ACD0-C061902F3E11}"/>
              </a:ext>
            </a:extLst>
          </p:cNvPr>
          <p:cNvSpPr>
            <a:spLocks noGrp="1"/>
          </p:cNvSpPr>
          <p:nvPr>
            <p:ph type="ctrTitle"/>
          </p:nvPr>
        </p:nvSpPr>
        <p:spPr>
          <a:xfrm>
            <a:off x="746386" y="1838643"/>
            <a:ext cx="10925299" cy="2157624"/>
          </a:xfrm>
        </p:spPr>
        <p:txBody>
          <a:bodyPr>
            <a:normAutofit fontScale="90000"/>
          </a:bodyPr>
          <a:lstStyle/>
          <a:p>
            <a:r>
              <a:rPr lang="en-US" b="1" dirty="0"/>
              <a:t>What is in your Toolbox?  A 101 Guide for Successful Treatment of OCD</a:t>
            </a:r>
            <a:endParaRPr lang="en-US" dirty="0"/>
          </a:p>
        </p:txBody>
      </p:sp>
      <p:sp>
        <p:nvSpPr>
          <p:cNvPr id="5" name="Subtitle 4">
            <a:extLst>
              <a:ext uri="{FF2B5EF4-FFF2-40B4-BE49-F238E27FC236}">
                <a16:creationId xmlns:a16="http://schemas.microsoft.com/office/drawing/2014/main" id="{0EF1CB93-F651-6046-A5AF-BF9910D5FD8A}"/>
              </a:ext>
            </a:extLst>
          </p:cNvPr>
          <p:cNvSpPr>
            <a:spLocks noGrp="1"/>
          </p:cNvSpPr>
          <p:nvPr>
            <p:ph type="subTitle" idx="1"/>
          </p:nvPr>
        </p:nvSpPr>
        <p:spPr>
          <a:xfrm>
            <a:off x="1597524" y="4130288"/>
            <a:ext cx="9223021" cy="2614823"/>
          </a:xfrm>
        </p:spPr>
        <p:txBody>
          <a:bodyPr>
            <a:normAutofit fontScale="62500" lnSpcReduction="20000"/>
          </a:bodyPr>
          <a:lstStyle/>
          <a:p>
            <a:endParaRPr lang="en-US" dirty="0"/>
          </a:p>
          <a:p>
            <a:r>
              <a:rPr lang="en-US" dirty="0"/>
              <a:t>Naomi Zwecker, PhD</a:t>
            </a:r>
          </a:p>
          <a:p>
            <a:r>
              <a:rPr lang="en-US" dirty="0">
                <a:hlinkClick r:id="rId3"/>
              </a:rPr>
              <a:t>nzwecker@socalocd.org</a:t>
            </a:r>
            <a:endParaRPr lang="en-US" dirty="0"/>
          </a:p>
          <a:p>
            <a:r>
              <a:rPr lang="en-US" dirty="0"/>
              <a:t>310-488-5850</a:t>
            </a:r>
          </a:p>
          <a:p>
            <a:endParaRPr lang="en-US" dirty="0"/>
          </a:p>
          <a:p>
            <a:r>
              <a:rPr lang="en-US" dirty="0"/>
              <a:t>Alejandra Sequeira, PhD</a:t>
            </a:r>
          </a:p>
          <a:p>
            <a:r>
              <a:rPr lang="en-US" dirty="0">
                <a:hlinkClick r:id="rId4"/>
              </a:rPr>
              <a:t>asequeria@socalocd.org</a:t>
            </a:r>
            <a:r>
              <a:rPr lang="en-US" dirty="0"/>
              <a:t> </a:t>
            </a:r>
          </a:p>
          <a:p>
            <a:endParaRPr lang="en-US" dirty="0"/>
          </a:p>
          <a:p>
            <a:r>
              <a:rPr lang="en-US" dirty="0"/>
              <a:t>March 2019</a:t>
            </a:r>
          </a:p>
          <a:p>
            <a:endParaRPr lang="en-US" dirty="0"/>
          </a:p>
        </p:txBody>
      </p:sp>
    </p:spTree>
    <p:extLst>
      <p:ext uri="{BB962C8B-B14F-4D97-AF65-F5344CB8AC3E}">
        <p14:creationId xmlns:p14="http://schemas.microsoft.com/office/powerpoint/2010/main" val="4165394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65E5-E8CD-E04C-A19D-EF9EF1FC563B}"/>
              </a:ext>
            </a:extLst>
          </p:cNvPr>
          <p:cNvSpPr>
            <a:spLocks noGrp="1"/>
          </p:cNvSpPr>
          <p:nvPr>
            <p:ph type="title"/>
          </p:nvPr>
        </p:nvSpPr>
        <p:spPr>
          <a:xfrm>
            <a:off x="0" y="2286000"/>
            <a:ext cx="12192000" cy="1233488"/>
          </a:xfrm>
        </p:spPr>
        <p:txBody>
          <a:bodyPr/>
          <a:lstStyle/>
          <a:p>
            <a:pPr algn="ctr"/>
            <a:r>
              <a:rPr lang="en-US" dirty="0"/>
              <a:t>Cognitive and Behavioral Skills</a:t>
            </a:r>
          </a:p>
        </p:txBody>
      </p:sp>
      <p:pic>
        <p:nvPicPr>
          <p:cNvPr id="3" name="Picture 2">
            <a:extLst>
              <a:ext uri="{FF2B5EF4-FFF2-40B4-BE49-F238E27FC236}">
                <a16:creationId xmlns:a16="http://schemas.microsoft.com/office/drawing/2014/main" id="{1A27E368-EC92-4E4C-87B7-1AFCC3710093}"/>
              </a:ext>
            </a:extLst>
          </p:cNvPr>
          <p:cNvPicPr>
            <a:picLocks noChangeAspect="1"/>
          </p:cNvPicPr>
          <p:nvPr/>
        </p:nvPicPr>
        <p:blipFill>
          <a:blip r:embed="rId2"/>
          <a:stretch>
            <a:fillRect/>
          </a:stretch>
        </p:blipFill>
        <p:spPr>
          <a:xfrm>
            <a:off x="5983111" y="5599288"/>
            <a:ext cx="6208889" cy="1258711"/>
          </a:xfrm>
          <a:prstGeom prst="rect">
            <a:avLst/>
          </a:prstGeom>
        </p:spPr>
      </p:pic>
    </p:spTree>
    <p:extLst>
      <p:ext uri="{BB962C8B-B14F-4D97-AF65-F5344CB8AC3E}">
        <p14:creationId xmlns:p14="http://schemas.microsoft.com/office/powerpoint/2010/main" val="481954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EC114-4D1C-384A-8DF3-A8A5A9B27DDE}"/>
              </a:ext>
            </a:extLst>
          </p:cNvPr>
          <p:cNvSpPr>
            <a:spLocks noGrp="1"/>
          </p:cNvSpPr>
          <p:nvPr>
            <p:ph type="title"/>
          </p:nvPr>
        </p:nvSpPr>
        <p:spPr/>
        <p:txBody>
          <a:bodyPr/>
          <a:lstStyle/>
          <a:p>
            <a:r>
              <a:rPr lang="en-US" dirty="0"/>
              <a:t>Types of Distortions</a:t>
            </a:r>
          </a:p>
        </p:txBody>
      </p:sp>
      <p:sp>
        <p:nvSpPr>
          <p:cNvPr id="3" name="Content Placeholder 2">
            <a:extLst>
              <a:ext uri="{FF2B5EF4-FFF2-40B4-BE49-F238E27FC236}">
                <a16:creationId xmlns:a16="http://schemas.microsoft.com/office/drawing/2014/main" id="{8F34C6EF-6B44-9D4E-BC2D-D7855166DB0C}"/>
              </a:ext>
            </a:extLst>
          </p:cNvPr>
          <p:cNvSpPr>
            <a:spLocks noGrp="1"/>
          </p:cNvSpPr>
          <p:nvPr>
            <p:ph idx="1"/>
          </p:nvPr>
        </p:nvSpPr>
        <p:spPr>
          <a:xfrm>
            <a:off x="838200" y="1543523"/>
            <a:ext cx="10515600" cy="4351338"/>
          </a:xfrm>
        </p:spPr>
        <p:txBody>
          <a:bodyPr>
            <a:normAutofit fontScale="92500" lnSpcReduction="20000"/>
          </a:bodyPr>
          <a:lstStyle/>
          <a:p>
            <a:r>
              <a:rPr lang="en-US" dirty="0"/>
              <a:t>All-or-nothing</a:t>
            </a:r>
          </a:p>
          <a:p>
            <a:r>
              <a:rPr lang="en-US" dirty="0"/>
              <a:t>Overgeneralization</a:t>
            </a:r>
          </a:p>
          <a:p>
            <a:r>
              <a:rPr lang="en-US" dirty="0"/>
              <a:t>Mental Filter</a:t>
            </a:r>
          </a:p>
          <a:p>
            <a:r>
              <a:rPr lang="en-US" dirty="0"/>
              <a:t>Disqualifying the positive</a:t>
            </a:r>
          </a:p>
          <a:p>
            <a:r>
              <a:rPr lang="en-US" dirty="0"/>
              <a:t>Jumping to conclusions- fortune telling and mind reading</a:t>
            </a:r>
          </a:p>
          <a:p>
            <a:r>
              <a:rPr lang="en-US" dirty="0"/>
              <a:t>Magnification/minimization</a:t>
            </a:r>
          </a:p>
          <a:p>
            <a:r>
              <a:rPr lang="en-US" dirty="0"/>
              <a:t>Catastrophizing</a:t>
            </a:r>
          </a:p>
          <a:p>
            <a:r>
              <a:rPr lang="en-US" dirty="0"/>
              <a:t>Labeling</a:t>
            </a:r>
          </a:p>
          <a:p>
            <a:r>
              <a:rPr lang="en-US" dirty="0"/>
              <a:t>Should Statements</a:t>
            </a:r>
          </a:p>
          <a:p>
            <a:r>
              <a:rPr lang="en-US" dirty="0"/>
              <a:t>Personalization</a:t>
            </a:r>
          </a:p>
        </p:txBody>
      </p:sp>
      <p:pic>
        <p:nvPicPr>
          <p:cNvPr id="4" name="Picture 3">
            <a:extLst>
              <a:ext uri="{FF2B5EF4-FFF2-40B4-BE49-F238E27FC236}">
                <a16:creationId xmlns:a16="http://schemas.microsoft.com/office/drawing/2014/main" id="{E9A12356-DDB3-F74D-B4F4-0EB9FBF222EF}"/>
              </a:ext>
            </a:extLst>
          </p:cNvPr>
          <p:cNvPicPr>
            <a:picLocks noChangeAspect="1"/>
          </p:cNvPicPr>
          <p:nvPr/>
        </p:nvPicPr>
        <p:blipFill>
          <a:blip r:embed="rId2"/>
          <a:stretch>
            <a:fillRect/>
          </a:stretch>
        </p:blipFill>
        <p:spPr>
          <a:xfrm>
            <a:off x="6050845" y="5667022"/>
            <a:ext cx="6141156" cy="1190978"/>
          </a:xfrm>
          <a:prstGeom prst="rect">
            <a:avLst/>
          </a:prstGeom>
        </p:spPr>
      </p:pic>
    </p:spTree>
    <p:extLst>
      <p:ext uri="{BB962C8B-B14F-4D97-AF65-F5344CB8AC3E}">
        <p14:creationId xmlns:p14="http://schemas.microsoft.com/office/powerpoint/2010/main" val="2331285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6CAA1-5CC2-1145-BFFC-AA722B2BED1D}"/>
              </a:ext>
            </a:extLst>
          </p:cNvPr>
          <p:cNvSpPr>
            <a:spLocks noGrp="1"/>
          </p:cNvSpPr>
          <p:nvPr>
            <p:ph type="title"/>
          </p:nvPr>
        </p:nvSpPr>
        <p:spPr/>
        <p:txBody>
          <a:bodyPr/>
          <a:lstStyle/>
          <a:p>
            <a:r>
              <a:rPr lang="en-US" dirty="0"/>
              <a:t>Cognitive Restructuring</a:t>
            </a:r>
          </a:p>
        </p:txBody>
      </p:sp>
      <p:sp>
        <p:nvSpPr>
          <p:cNvPr id="3" name="Content Placeholder 2">
            <a:extLst>
              <a:ext uri="{FF2B5EF4-FFF2-40B4-BE49-F238E27FC236}">
                <a16:creationId xmlns:a16="http://schemas.microsoft.com/office/drawing/2014/main" id="{A9B3BB71-7BC4-A44A-A044-3D0E2DAD5D93}"/>
              </a:ext>
            </a:extLst>
          </p:cNvPr>
          <p:cNvSpPr>
            <a:spLocks noGrp="1"/>
          </p:cNvSpPr>
          <p:nvPr>
            <p:ph idx="1"/>
          </p:nvPr>
        </p:nvSpPr>
        <p:spPr/>
        <p:txBody>
          <a:bodyPr/>
          <a:lstStyle/>
          <a:p>
            <a:r>
              <a:rPr lang="en-US" dirty="0"/>
              <a:t>Goal is NOT to change negative thoughts to positive ones</a:t>
            </a:r>
          </a:p>
          <a:p>
            <a:r>
              <a:rPr lang="en-US" dirty="0"/>
              <a:t>Goal is to be more </a:t>
            </a:r>
            <a:r>
              <a:rPr lang="en-US" b="1" dirty="0"/>
              <a:t>realistic</a:t>
            </a:r>
            <a:r>
              <a:rPr lang="en-US" dirty="0"/>
              <a:t> and </a:t>
            </a:r>
            <a:r>
              <a:rPr lang="en-US" b="1" dirty="0"/>
              <a:t>flexible</a:t>
            </a:r>
          </a:p>
          <a:p>
            <a:r>
              <a:rPr lang="en-US" dirty="0"/>
              <a:t>First step is to recognize you had a negative mood change</a:t>
            </a:r>
          </a:p>
          <a:p>
            <a:r>
              <a:rPr lang="en-US" dirty="0"/>
              <a:t>Then, challenge thought using thought record or 3’Cs</a:t>
            </a:r>
          </a:p>
          <a:p>
            <a:r>
              <a:rPr lang="en-US" dirty="0"/>
              <a:t>Challenge thought using behavioral experiment</a:t>
            </a:r>
          </a:p>
          <a:p>
            <a:r>
              <a:rPr lang="en-US" b="1" dirty="0"/>
              <a:t>DO NOT </a:t>
            </a:r>
            <a:r>
              <a:rPr lang="en-US" dirty="0"/>
              <a:t>do this with OCD thoughts because it will provide reassurance</a:t>
            </a:r>
          </a:p>
          <a:p>
            <a:endParaRPr lang="en-US" dirty="0"/>
          </a:p>
        </p:txBody>
      </p:sp>
      <p:pic>
        <p:nvPicPr>
          <p:cNvPr id="5" name="Picture 4">
            <a:extLst>
              <a:ext uri="{FF2B5EF4-FFF2-40B4-BE49-F238E27FC236}">
                <a16:creationId xmlns:a16="http://schemas.microsoft.com/office/drawing/2014/main" id="{240DADD5-3C8F-C64E-8799-839E66112C9A}"/>
              </a:ext>
            </a:extLst>
          </p:cNvPr>
          <p:cNvPicPr>
            <a:picLocks noChangeAspect="1"/>
          </p:cNvPicPr>
          <p:nvPr/>
        </p:nvPicPr>
        <p:blipFill>
          <a:blip r:embed="rId2"/>
          <a:stretch>
            <a:fillRect/>
          </a:stretch>
        </p:blipFill>
        <p:spPr>
          <a:xfrm>
            <a:off x="6143625" y="5689600"/>
            <a:ext cx="6048375" cy="1168400"/>
          </a:xfrm>
          <a:prstGeom prst="rect">
            <a:avLst/>
          </a:prstGeom>
        </p:spPr>
      </p:pic>
    </p:spTree>
    <p:extLst>
      <p:ext uri="{BB962C8B-B14F-4D97-AF65-F5344CB8AC3E}">
        <p14:creationId xmlns:p14="http://schemas.microsoft.com/office/powerpoint/2010/main" val="3454360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B688A-5D13-FE4D-B287-A55FE2E787B9}"/>
              </a:ext>
            </a:extLst>
          </p:cNvPr>
          <p:cNvSpPr>
            <a:spLocks noGrp="1"/>
          </p:cNvSpPr>
          <p:nvPr>
            <p:ph type="title"/>
          </p:nvPr>
        </p:nvSpPr>
        <p:spPr/>
        <p:txBody>
          <a:bodyPr/>
          <a:lstStyle/>
          <a:p>
            <a:r>
              <a:rPr lang="en-US" dirty="0"/>
              <a:t>Questions to Challenge Distorted Thoughts:</a:t>
            </a:r>
          </a:p>
        </p:txBody>
      </p:sp>
      <p:sp>
        <p:nvSpPr>
          <p:cNvPr id="3" name="Content Placeholder 2">
            <a:extLst>
              <a:ext uri="{FF2B5EF4-FFF2-40B4-BE49-F238E27FC236}">
                <a16:creationId xmlns:a16="http://schemas.microsoft.com/office/drawing/2014/main" id="{8EE207B1-DE0C-BC45-91E3-7FF92D405A71}"/>
              </a:ext>
            </a:extLst>
          </p:cNvPr>
          <p:cNvSpPr>
            <a:spLocks noGrp="1"/>
          </p:cNvSpPr>
          <p:nvPr>
            <p:ph idx="1"/>
          </p:nvPr>
        </p:nvSpPr>
        <p:spPr/>
        <p:txBody>
          <a:bodyPr/>
          <a:lstStyle/>
          <a:p>
            <a:r>
              <a:rPr lang="en-US" dirty="0"/>
              <a:t>What is the evidence that this thought is true/untrue?</a:t>
            </a:r>
          </a:p>
          <a:p>
            <a:r>
              <a:rPr lang="en-US" dirty="0"/>
              <a:t>Is there an alternative explanation?</a:t>
            </a:r>
          </a:p>
          <a:p>
            <a:r>
              <a:rPr lang="en-US" dirty="0"/>
              <a:t>What is the worst, best, and most realistic outcome?</a:t>
            </a:r>
          </a:p>
          <a:p>
            <a:r>
              <a:rPr lang="en-US" dirty="0"/>
              <a:t>What is the effect of believing this thought? What could be the effect of changing this thought?</a:t>
            </a:r>
          </a:p>
          <a:p>
            <a:r>
              <a:rPr lang="en-US" dirty="0"/>
              <a:t>What should you do about it?</a:t>
            </a:r>
          </a:p>
          <a:p>
            <a:r>
              <a:rPr lang="en-US" dirty="0"/>
              <a:t>What might you say to a friend in this situation</a:t>
            </a:r>
          </a:p>
          <a:p>
            <a:pPr marL="0" indent="0">
              <a:buNone/>
            </a:pPr>
            <a:endParaRPr lang="en-US" dirty="0"/>
          </a:p>
        </p:txBody>
      </p:sp>
      <p:pic>
        <p:nvPicPr>
          <p:cNvPr id="4" name="Picture 3">
            <a:extLst>
              <a:ext uri="{FF2B5EF4-FFF2-40B4-BE49-F238E27FC236}">
                <a16:creationId xmlns:a16="http://schemas.microsoft.com/office/drawing/2014/main" id="{F85A112B-3D86-E749-8F0C-7BEB1B54CD29}"/>
              </a:ext>
            </a:extLst>
          </p:cNvPr>
          <p:cNvPicPr>
            <a:picLocks noChangeAspect="1"/>
          </p:cNvPicPr>
          <p:nvPr/>
        </p:nvPicPr>
        <p:blipFill>
          <a:blip r:embed="rId2"/>
          <a:stretch>
            <a:fillRect/>
          </a:stretch>
        </p:blipFill>
        <p:spPr>
          <a:xfrm>
            <a:off x="6492240" y="5835720"/>
            <a:ext cx="5699760" cy="1022279"/>
          </a:xfrm>
          <a:prstGeom prst="rect">
            <a:avLst/>
          </a:prstGeom>
        </p:spPr>
      </p:pic>
    </p:spTree>
    <p:extLst>
      <p:ext uri="{BB962C8B-B14F-4D97-AF65-F5344CB8AC3E}">
        <p14:creationId xmlns:p14="http://schemas.microsoft.com/office/powerpoint/2010/main" val="3404718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2CB2-1849-2947-8216-B0286C5A2D89}"/>
              </a:ext>
            </a:extLst>
          </p:cNvPr>
          <p:cNvSpPr>
            <a:spLocks noGrp="1"/>
          </p:cNvSpPr>
          <p:nvPr>
            <p:ph type="title"/>
          </p:nvPr>
        </p:nvSpPr>
        <p:spPr/>
        <p:txBody>
          <a:bodyPr/>
          <a:lstStyle/>
          <a:p>
            <a:pPr algn="ctr"/>
            <a:r>
              <a:rPr lang="en-US" b="1" dirty="0"/>
              <a:t>Behavioral Experiments</a:t>
            </a:r>
          </a:p>
        </p:txBody>
      </p:sp>
      <p:sp>
        <p:nvSpPr>
          <p:cNvPr id="3" name="Content Placeholder 2">
            <a:extLst>
              <a:ext uri="{FF2B5EF4-FFF2-40B4-BE49-F238E27FC236}">
                <a16:creationId xmlns:a16="http://schemas.microsoft.com/office/drawing/2014/main" id="{2DC5008D-48B2-C94E-97F9-C557F5AFAF51}"/>
              </a:ext>
            </a:extLst>
          </p:cNvPr>
          <p:cNvSpPr>
            <a:spLocks noGrp="1"/>
          </p:cNvSpPr>
          <p:nvPr>
            <p:ph idx="1"/>
          </p:nvPr>
        </p:nvSpPr>
        <p:spPr>
          <a:xfrm>
            <a:off x="838200" y="2223911"/>
            <a:ext cx="10515600" cy="3953051"/>
          </a:xfrm>
        </p:spPr>
        <p:txBody>
          <a:bodyPr>
            <a:normAutofit/>
          </a:bodyPr>
          <a:lstStyle/>
          <a:p>
            <a:pPr marL="0" indent="0">
              <a:buNone/>
            </a:pPr>
            <a:r>
              <a:rPr lang="en-US" sz="3200" dirty="0"/>
              <a:t>Test out your hypothesis</a:t>
            </a:r>
          </a:p>
          <a:p>
            <a:pPr marL="0" indent="0">
              <a:buNone/>
            </a:pPr>
            <a:r>
              <a:rPr lang="en-US" sz="3200" dirty="0"/>
              <a:t>	- What do you predict will happen?</a:t>
            </a:r>
          </a:p>
          <a:p>
            <a:pPr marL="0" indent="0">
              <a:buNone/>
            </a:pPr>
            <a:r>
              <a:rPr lang="en-US" sz="3200" dirty="0"/>
              <a:t>	- What actually happens?</a:t>
            </a:r>
          </a:p>
        </p:txBody>
      </p:sp>
      <p:pic>
        <p:nvPicPr>
          <p:cNvPr id="4" name="Picture 3">
            <a:extLst>
              <a:ext uri="{FF2B5EF4-FFF2-40B4-BE49-F238E27FC236}">
                <a16:creationId xmlns:a16="http://schemas.microsoft.com/office/drawing/2014/main" id="{485D446F-CC78-3147-9C58-A454FE19F739}"/>
              </a:ext>
            </a:extLst>
          </p:cNvPr>
          <p:cNvPicPr>
            <a:picLocks noChangeAspect="1"/>
          </p:cNvPicPr>
          <p:nvPr/>
        </p:nvPicPr>
        <p:blipFill>
          <a:blip r:embed="rId2"/>
          <a:stretch>
            <a:fillRect/>
          </a:stretch>
        </p:blipFill>
        <p:spPr>
          <a:xfrm>
            <a:off x="6492240" y="5835720"/>
            <a:ext cx="5699760" cy="1022279"/>
          </a:xfrm>
          <a:prstGeom prst="rect">
            <a:avLst/>
          </a:prstGeom>
        </p:spPr>
      </p:pic>
    </p:spTree>
    <p:extLst>
      <p:ext uri="{BB962C8B-B14F-4D97-AF65-F5344CB8AC3E}">
        <p14:creationId xmlns:p14="http://schemas.microsoft.com/office/powerpoint/2010/main" val="2746854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96E8-921E-F040-83EC-A781A53642FF}"/>
              </a:ext>
            </a:extLst>
          </p:cNvPr>
          <p:cNvSpPr>
            <a:spLocks noGrp="1"/>
          </p:cNvSpPr>
          <p:nvPr>
            <p:ph type="title"/>
          </p:nvPr>
        </p:nvSpPr>
        <p:spPr>
          <a:xfrm>
            <a:off x="750651" y="2330112"/>
            <a:ext cx="10515600" cy="1325563"/>
          </a:xfrm>
        </p:spPr>
        <p:txBody>
          <a:bodyPr/>
          <a:lstStyle/>
          <a:p>
            <a:pPr algn="ctr"/>
            <a:r>
              <a:rPr lang="en-US" dirty="0"/>
              <a:t>Mindfulness</a:t>
            </a:r>
          </a:p>
        </p:txBody>
      </p:sp>
      <p:pic>
        <p:nvPicPr>
          <p:cNvPr id="3" name="Picture 2">
            <a:extLst>
              <a:ext uri="{FF2B5EF4-FFF2-40B4-BE49-F238E27FC236}">
                <a16:creationId xmlns:a16="http://schemas.microsoft.com/office/drawing/2014/main" id="{90FEDFA6-6B33-064D-8502-B5D24B88F1F0}"/>
              </a:ext>
            </a:extLst>
          </p:cNvPr>
          <p:cNvPicPr>
            <a:picLocks noChangeAspect="1"/>
          </p:cNvPicPr>
          <p:nvPr/>
        </p:nvPicPr>
        <p:blipFill>
          <a:blip r:embed="rId2"/>
          <a:stretch>
            <a:fillRect/>
          </a:stretch>
        </p:blipFill>
        <p:spPr>
          <a:xfrm>
            <a:off x="5983111" y="5599288"/>
            <a:ext cx="6208889" cy="1258711"/>
          </a:xfrm>
          <a:prstGeom prst="rect">
            <a:avLst/>
          </a:prstGeom>
        </p:spPr>
      </p:pic>
    </p:spTree>
    <p:extLst>
      <p:ext uri="{BB962C8B-B14F-4D97-AF65-F5344CB8AC3E}">
        <p14:creationId xmlns:p14="http://schemas.microsoft.com/office/powerpoint/2010/main" val="1048260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F1D8C20-473D-2C4E-B7F7-1A37A9F7BF1D}"/>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1053" b="4649"/>
          <a:stretch/>
        </p:blipFill>
        <p:spPr bwMode="auto">
          <a:xfrm>
            <a:off x="2835878" y="969591"/>
            <a:ext cx="6773161" cy="4351338"/>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Tree>
    <p:extLst>
      <p:ext uri="{BB962C8B-B14F-4D97-AF65-F5344CB8AC3E}">
        <p14:creationId xmlns:p14="http://schemas.microsoft.com/office/powerpoint/2010/main" val="1059713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B5C20-C61A-384E-9687-A70F1A631495}"/>
              </a:ext>
            </a:extLst>
          </p:cNvPr>
          <p:cNvSpPr>
            <a:spLocks noGrp="1"/>
          </p:cNvSpPr>
          <p:nvPr>
            <p:ph type="title"/>
          </p:nvPr>
        </p:nvSpPr>
        <p:spPr/>
        <p:txBody>
          <a:bodyPr/>
          <a:lstStyle/>
          <a:p>
            <a:pPr algn="ctr"/>
            <a:r>
              <a:rPr lang="en-US" dirty="0"/>
              <a:t>What is Mindfulness?</a:t>
            </a:r>
          </a:p>
        </p:txBody>
      </p:sp>
      <p:sp>
        <p:nvSpPr>
          <p:cNvPr id="3" name="Content Placeholder 2">
            <a:extLst>
              <a:ext uri="{FF2B5EF4-FFF2-40B4-BE49-F238E27FC236}">
                <a16:creationId xmlns:a16="http://schemas.microsoft.com/office/drawing/2014/main" id="{BB27F454-BD73-1D4A-BBA4-075265D217AA}"/>
              </a:ext>
            </a:extLst>
          </p:cNvPr>
          <p:cNvSpPr>
            <a:spLocks noGrp="1"/>
          </p:cNvSpPr>
          <p:nvPr>
            <p:ph idx="1"/>
          </p:nvPr>
        </p:nvSpPr>
        <p:spPr>
          <a:xfrm>
            <a:off x="838200" y="1836914"/>
            <a:ext cx="10515600" cy="4351338"/>
          </a:xfrm>
        </p:spPr>
        <p:txBody>
          <a:bodyPr>
            <a:normAutofit/>
          </a:bodyPr>
          <a:lstStyle/>
          <a:p>
            <a:pPr lvl="0"/>
            <a:r>
              <a:rPr lang="en-US" dirty="0"/>
              <a:t>Observing your experience</a:t>
            </a:r>
            <a:endParaRPr lang="en-US" sz="3200" dirty="0"/>
          </a:p>
          <a:p>
            <a:pPr lvl="1"/>
            <a:r>
              <a:rPr lang="en-US" sz="2800" dirty="0"/>
              <a:t>Awareness of the present moment-to-moment experience</a:t>
            </a:r>
          </a:p>
          <a:p>
            <a:pPr lvl="1"/>
            <a:r>
              <a:rPr lang="en-US" sz="2800" dirty="0"/>
              <a:t>Paying attention on purpose by using your senses</a:t>
            </a:r>
          </a:p>
          <a:p>
            <a:pPr lvl="1"/>
            <a:r>
              <a:rPr lang="en-US" sz="2800" dirty="0"/>
              <a:t>Taking a nonjudgmental stance towards your thoughts and feelings</a:t>
            </a:r>
          </a:p>
          <a:p>
            <a:pPr lvl="1"/>
            <a:r>
              <a:rPr lang="en-US" sz="2800" dirty="0"/>
              <a:t>Shifting your focus back to your awareness if you drift into thoughts</a:t>
            </a:r>
            <a:endParaRPr lang="en-US" dirty="0"/>
          </a:p>
        </p:txBody>
      </p:sp>
      <p:pic>
        <p:nvPicPr>
          <p:cNvPr id="4" name="Picture 3">
            <a:extLst>
              <a:ext uri="{FF2B5EF4-FFF2-40B4-BE49-F238E27FC236}">
                <a16:creationId xmlns:a16="http://schemas.microsoft.com/office/drawing/2014/main" id="{39346B79-AA44-FF4D-AC85-61D58CFBD497}"/>
              </a:ext>
            </a:extLst>
          </p:cNvPr>
          <p:cNvPicPr>
            <a:picLocks noChangeAspect="1"/>
          </p:cNvPicPr>
          <p:nvPr/>
        </p:nvPicPr>
        <p:blipFill>
          <a:blip r:embed="rId2"/>
          <a:stretch>
            <a:fillRect/>
          </a:stretch>
        </p:blipFill>
        <p:spPr>
          <a:xfrm>
            <a:off x="6143625" y="5689600"/>
            <a:ext cx="6048375" cy="1168400"/>
          </a:xfrm>
          <a:prstGeom prst="rect">
            <a:avLst/>
          </a:prstGeom>
        </p:spPr>
      </p:pic>
    </p:spTree>
    <p:extLst>
      <p:ext uri="{BB962C8B-B14F-4D97-AF65-F5344CB8AC3E}">
        <p14:creationId xmlns:p14="http://schemas.microsoft.com/office/powerpoint/2010/main" val="2659856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BED95-9960-F242-8BC8-D0453FA8E599}"/>
              </a:ext>
            </a:extLst>
          </p:cNvPr>
          <p:cNvSpPr>
            <a:spLocks noGrp="1"/>
          </p:cNvSpPr>
          <p:nvPr>
            <p:ph type="title"/>
          </p:nvPr>
        </p:nvSpPr>
        <p:spPr/>
        <p:txBody>
          <a:bodyPr/>
          <a:lstStyle/>
          <a:p>
            <a:pPr algn="ctr"/>
            <a:r>
              <a:rPr lang="en-US" dirty="0"/>
              <a:t>What Being Mindful is Not…</a:t>
            </a:r>
          </a:p>
        </p:txBody>
      </p:sp>
      <p:sp>
        <p:nvSpPr>
          <p:cNvPr id="3" name="Content Placeholder 2">
            <a:extLst>
              <a:ext uri="{FF2B5EF4-FFF2-40B4-BE49-F238E27FC236}">
                <a16:creationId xmlns:a16="http://schemas.microsoft.com/office/drawing/2014/main" id="{8A1B249A-A429-844D-B8E3-ADCD49E0051A}"/>
              </a:ext>
            </a:extLst>
          </p:cNvPr>
          <p:cNvSpPr>
            <a:spLocks noGrp="1"/>
          </p:cNvSpPr>
          <p:nvPr>
            <p:ph idx="1"/>
          </p:nvPr>
        </p:nvSpPr>
        <p:spPr/>
        <p:txBody>
          <a:bodyPr/>
          <a:lstStyle/>
          <a:p>
            <a:pPr lvl="0"/>
            <a:r>
              <a:rPr lang="en-US" dirty="0"/>
              <a:t>Being on “auto-pilot”</a:t>
            </a:r>
            <a:endParaRPr lang="en-US" sz="3200" dirty="0"/>
          </a:p>
          <a:p>
            <a:pPr lvl="0"/>
            <a:r>
              <a:rPr lang="en-US" dirty="0"/>
              <a:t>Worrying, obsessing, or being “in your head”</a:t>
            </a:r>
            <a:endParaRPr lang="en-US" sz="3200" dirty="0"/>
          </a:p>
          <a:p>
            <a:pPr lvl="0"/>
            <a:r>
              <a:rPr lang="en-US" dirty="0"/>
              <a:t>Multi-tasking</a:t>
            </a:r>
            <a:endParaRPr lang="en-US" sz="3200" dirty="0"/>
          </a:p>
          <a:p>
            <a:pPr lvl="0"/>
            <a:r>
              <a:rPr lang="en-US" dirty="0"/>
              <a:t>Having an end-goal</a:t>
            </a:r>
            <a:endParaRPr lang="en-US" sz="3200" dirty="0"/>
          </a:p>
          <a:p>
            <a:pPr lvl="0"/>
            <a:r>
              <a:rPr lang="en-US" dirty="0"/>
              <a:t>Doing it perfectly	</a:t>
            </a:r>
            <a:endParaRPr lang="en-US" sz="3200" dirty="0"/>
          </a:p>
          <a:p>
            <a:pPr lvl="1"/>
            <a:r>
              <a:rPr lang="en-US" dirty="0"/>
              <a:t>“Practicing” mindfulness does not mean making it perfect (like most things that you practice). There is no need to judge or perfect your experience. It is what it is, and that is what it is supposed to be.</a:t>
            </a:r>
            <a:endParaRPr lang="en-US" sz="2800" dirty="0"/>
          </a:p>
          <a:p>
            <a:endParaRPr lang="en-US" dirty="0"/>
          </a:p>
        </p:txBody>
      </p:sp>
      <p:pic>
        <p:nvPicPr>
          <p:cNvPr id="4" name="Picture 3">
            <a:extLst>
              <a:ext uri="{FF2B5EF4-FFF2-40B4-BE49-F238E27FC236}">
                <a16:creationId xmlns:a16="http://schemas.microsoft.com/office/drawing/2014/main" id="{070D5CEC-4FDB-BE49-BBD8-2B50BB0A7D19}"/>
              </a:ext>
            </a:extLst>
          </p:cNvPr>
          <p:cNvPicPr>
            <a:picLocks noChangeAspect="1"/>
          </p:cNvPicPr>
          <p:nvPr/>
        </p:nvPicPr>
        <p:blipFill>
          <a:blip r:embed="rId2"/>
          <a:stretch>
            <a:fillRect/>
          </a:stretch>
        </p:blipFill>
        <p:spPr>
          <a:xfrm>
            <a:off x="6644640" y="5700888"/>
            <a:ext cx="5547360" cy="1157111"/>
          </a:xfrm>
          <a:prstGeom prst="rect">
            <a:avLst/>
          </a:prstGeom>
        </p:spPr>
      </p:pic>
    </p:spTree>
    <p:extLst>
      <p:ext uri="{BB962C8B-B14F-4D97-AF65-F5344CB8AC3E}">
        <p14:creationId xmlns:p14="http://schemas.microsoft.com/office/powerpoint/2010/main" val="2715611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F6719-8F6C-F747-AE2E-8B43935F9F53}"/>
              </a:ext>
            </a:extLst>
          </p:cNvPr>
          <p:cNvSpPr>
            <a:spLocks noGrp="1"/>
          </p:cNvSpPr>
          <p:nvPr>
            <p:ph type="title"/>
          </p:nvPr>
        </p:nvSpPr>
        <p:spPr/>
        <p:txBody>
          <a:bodyPr/>
          <a:lstStyle/>
          <a:p>
            <a:pPr algn="ctr"/>
            <a:r>
              <a:rPr lang="en-US" dirty="0"/>
              <a:t>How to Practice Mindfulness</a:t>
            </a:r>
          </a:p>
        </p:txBody>
      </p:sp>
      <p:sp>
        <p:nvSpPr>
          <p:cNvPr id="3" name="Content Placeholder 2">
            <a:extLst>
              <a:ext uri="{FF2B5EF4-FFF2-40B4-BE49-F238E27FC236}">
                <a16:creationId xmlns:a16="http://schemas.microsoft.com/office/drawing/2014/main" id="{3670EEEB-5421-3E41-8855-07952F404A44}"/>
              </a:ext>
            </a:extLst>
          </p:cNvPr>
          <p:cNvSpPr>
            <a:spLocks noGrp="1"/>
          </p:cNvSpPr>
          <p:nvPr>
            <p:ph idx="1"/>
          </p:nvPr>
        </p:nvSpPr>
        <p:spPr/>
        <p:txBody>
          <a:bodyPr/>
          <a:lstStyle/>
          <a:p>
            <a:pPr lvl="0"/>
            <a:r>
              <a:rPr lang="en-US" b="1" i="1" dirty="0"/>
              <a:t>Informal practice</a:t>
            </a:r>
            <a:r>
              <a:rPr lang="en-US" i="1" dirty="0"/>
              <a:t>:</a:t>
            </a:r>
            <a:r>
              <a:rPr lang="en-US" dirty="0"/>
              <a:t> being mindful, or going into a focused, aware state of mind while going about your day-to-day activities such as cooking, your morning routine, exercising, driving, etc.</a:t>
            </a:r>
            <a:endParaRPr lang="en-US" sz="3200" dirty="0"/>
          </a:p>
          <a:p>
            <a:pPr lvl="0"/>
            <a:r>
              <a:rPr lang="en-US" b="1" i="1" dirty="0"/>
              <a:t>Formal practice</a:t>
            </a:r>
            <a:r>
              <a:rPr lang="en-US" dirty="0"/>
              <a:t>: intentionally taking time to participate in a mindfulness activity</a:t>
            </a:r>
            <a:endParaRPr lang="en-US" sz="3200" dirty="0"/>
          </a:p>
          <a:p>
            <a:pPr lvl="1"/>
            <a:r>
              <a:rPr lang="en-US" dirty="0"/>
              <a:t>Set aside a specific time to practice mindfulness</a:t>
            </a:r>
            <a:endParaRPr lang="en-US" sz="2800" dirty="0"/>
          </a:p>
          <a:p>
            <a:pPr lvl="1"/>
            <a:r>
              <a:rPr lang="en-US" dirty="0"/>
              <a:t>Start with 10-15 minutes each day</a:t>
            </a:r>
            <a:endParaRPr lang="en-US" sz="2800" dirty="0"/>
          </a:p>
          <a:p>
            <a:pPr lvl="1"/>
            <a:r>
              <a:rPr lang="en-US" dirty="0"/>
              <a:t>Find a place that has fewer distractions if you can (but remember that the point is not relaxation, so distractions can and should eventually become part of the exercise)</a:t>
            </a:r>
            <a:endParaRPr lang="en-US" sz="2800" dirty="0"/>
          </a:p>
          <a:p>
            <a:endParaRPr lang="en-US" dirty="0"/>
          </a:p>
        </p:txBody>
      </p:sp>
      <p:pic>
        <p:nvPicPr>
          <p:cNvPr id="4" name="Picture 3">
            <a:extLst>
              <a:ext uri="{FF2B5EF4-FFF2-40B4-BE49-F238E27FC236}">
                <a16:creationId xmlns:a16="http://schemas.microsoft.com/office/drawing/2014/main" id="{1B7BA094-C206-5646-BDAC-900EC0533F59}"/>
              </a:ext>
            </a:extLst>
          </p:cNvPr>
          <p:cNvPicPr>
            <a:picLocks noChangeAspect="1"/>
          </p:cNvPicPr>
          <p:nvPr/>
        </p:nvPicPr>
        <p:blipFill>
          <a:blip r:embed="rId2"/>
          <a:stretch>
            <a:fillRect/>
          </a:stretch>
        </p:blipFill>
        <p:spPr>
          <a:xfrm>
            <a:off x="6558844" y="5757332"/>
            <a:ext cx="5633156" cy="1100667"/>
          </a:xfrm>
          <a:prstGeom prst="rect">
            <a:avLst/>
          </a:prstGeom>
        </p:spPr>
      </p:pic>
    </p:spTree>
    <p:extLst>
      <p:ext uri="{BB962C8B-B14F-4D97-AF65-F5344CB8AC3E}">
        <p14:creationId xmlns:p14="http://schemas.microsoft.com/office/powerpoint/2010/main" val="4181240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EA6E1-1CB0-3641-AE1D-F7BC34EBB7FB}"/>
              </a:ext>
            </a:extLst>
          </p:cNvPr>
          <p:cNvSpPr>
            <a:spLocks noGrp="1"/>
          </p:cNvSpPr>
          <p:nvPr>
            <p:ph type="title"/>
          </p:nvPr>
        </p:nvSpPr>
        <p:spPr/>
        <p:txBody>
          <a:bodyPr/>
          <a:lstStyle/>
          <a:p>
            <a:r>
              <a:rPr lang="en-US" dirty="0"/>
              <a:t>What We Will Discuss</a:t>
            </a:r>
          </a:p>
        </p:txBody>
      </p:sp>
      <p:sp>
        <p:nvSpPr>
          <p:cNvPr id="3" name="Content Placeholder 2">
            <a:extLst>
              <a:ext uri="{FF2B5EF4-FFF2-40B4-BE49-F238E27FC236}">
                <a16:creationId xmlns:a16="http://schemas.microsoft.com/office/drawing/2014/main" id="{52E45EAA-333A-1D4A-8D22-5B63D8343F60}"/>
              </a:ext>
            </a:extLst>
          </p:cNvPr>
          <p:cNvSpPr>
            <a:spLocks noGrp="1"/>
          </p:cNvSpPr>
          <p:nvPr>
            <p:ph idx="1"/>
          </p:nvPr>
        </p:nvSpPr>
        <p:spPr/>
        <p:txBody>
          <a:bodyPr>
            <a:normAutofit/>
          </a:bodyPr>
          <a:lstStyle/>
          <a:p>
            <a:r>
              <a:rPr lang="en-US" dirty="0"/>
              <a:t>What is OCD</a:t>
            </a:r>
          </a:p>
          <a:p>
            <a:r>
              <a:rPr lang="en-US" dirty="0"/>
              <a:t>Exposure and Response Prevention</a:t>
            </a:r>
          </a:p>
          <a:p>
            <a:r>
              <a:rPr lang="en-US" dirty="0"/>
              <a:t>Cognitive Behavioral Interventions </a:t>
            </a:r>
          </a:p>
          <a:p>
            <a:r>
              <a:rPr lang="en-US" dirty="0"/>
              <a:t>Mindfulness </a:t>
            </a:r>
          </a:p>
          <a:p>
            <a:r>
              <a:rPr lang="en-US" dirty="0"/>
              <a:t>Self-Compassion</a:t>
            </a:r>
          </a:p>
          <a:p>
            <a:r>
              <a:rPr lang="en-US" dirty="0"/>
              <a:t>Values / Committed Action</a:t>
            </a:r>
          </a:p>
          <a:p>
            <a:r>
              <a:rPr lang="en-US" dirty="0"/>
              <a:t>Jeopardy Game!! </a:t>
            </a:r>
          </a:p>
        </p:txBody>
      </p:sp>
      <p:pic>
        <p:nvPicPr>
          <p:cNvPr id="4" name="Picture 3">
            <a:extLst>
              <a:ext uri="{FF2B5EF4-FFF2-40B4-BE49-F238E27FC236}">
                <a16:creationId xmlns:a16="http://schemas.microsoft.com/office/drawing/2014/main" id="{D797FE06-CF1B-814E-9A0B-639235462F4C}"/>
              </a:ext>
            </a:extLst>
          </p:cNvPr>
          <p:cNvPicPr>
            <a:picLocks noChangeAspect="1"/>
          </p:cNvPicPr>
          <p:nvPr/>
        </p:nvPicPr>
        <p:blipFill>
          <a:blip r:embed="rId2"/>
          <a:stretch>
            <a:fillRect/>
          </a:stretch>
        </p:blipFill>
        <p:spPr>
          <a:xfrm>
            <a:off x="5497689" y="5548560"/>
            <a:ext cx="6694311" cy="1309440"/>
          </a:xfrm>
          <a:prstGeom prst="rect">
            <a:avLst/>
          </a:prstGeom>
        </p:spPr>
      </p:pic>
    </p:spTree>
    <p:extLst>
      <p:ext uri="{BB962C8B-B14F-4D97-AF65-F5344CB8AC3E}">
        <p14:creationId xmlns:p14="http://schemas.microsoft.com/office/powerpoint/2010/main" val="1893709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F224B-2B66-6D45-BA3F-70DC0319B647}"/>
              </a:ext>
            </a:extLst>
          </p:cNvPr>
          <p:cNvSpPr>
            <a:spLocks noGrp="1"/>
          </p:cNvSpPr>
          <p:nvPr>
            <p:ph type="title"/>
          </p:nvPr>
        </p:nvSpPr>
        <p:spPr/>
        <p:txBody>
          <a:bodyPr/>
          <a:lstStyle/>
          <a:p>
            <a:pPr algn="ctr"/>
            <a:r>
              <a:rPr lang="en-US" dirty="0"/>
              <a:t>Benefits of Mindfulness</a:t>
            </a:r>
          </a:p>
        </p:txBody>
      </p:sp>
      <p:sp>
        <p:nvSpPr>
          <p:cNvPr id="3" name="Content Placeholder 2">
            <a:extLst>
              <a:ext uri="{FF2B5EF4-FFF2-40B4-BE49-F238E27FC236}">
                <a16:creationId xmlns:a16="http://schemas.microsoft.com/office/drawing/2014/main" id="{A7BC23F5-D1B9-8640-94E0-4BD57396D7ED}"/>
              </a:ext>
            </a:extLst>
          </p:cNvPr>
          <p:cNvSpPr>
            <a:spLocks noGrp="1"/>
          </p:cNvSpPr>
          <p:nvPr>
            <p:ph idx="1"/>
          </p:nvPr>
        </p:nvSpPr>
        <p:spPr/>
        <p:txBody>
          <a:bodyPr/>
          <a:lstStyle/>
          <a:p>
            <a:r>
              <a:rPr lang="en-US" dirty="0"/>
              <a:t>Improves your focus and enhances concentration</a:t>
            </a:r>
          </a:p>
          <a:p>
            <a:r>
              <a:rPr lang="en-US" dirty="0"/>
              <a:t>Increases awareness of thoughts and emotions</a:t>
            </a:r>
          </a:p>
          <a:p>
            <a:r>
              <a:rPr lang="en-US" dirty="0"/>
              <a:t>Increases awareness of distinction between external versus internal experience</a:t>
            </a:r>
          </a:p>
          <a:p>
            <a:r>
              <a:rPr lang="en-US" dirty="0"/>
              <a:t>Fuller experience of the moment, personal discovery</a:t>
            </a:r>
          </a:p>
          <a:p>
            <a:r>
              <a:rPr lang="en-US" dirty="0"/>
              <a:t>Enhances acceptance and non-judgment</a:t>
            </a:r>
          </a:p>
        </p:txBody>
      </p:sp>
      <p:pic>
        <p:nvPicPr>
          <p:cNvPr id="4" name="Picture 3">
            <a:extLst>
              <a:ext uri="{FF2B5EF4-FFF2-40B4-BE49-F238E27FC236}">
                <a16:creationId xmlns:a16="http://schemas.microsoft.com/office/drawing/2014/main" id="{DEBF296E-C1B0-0A4F-B5AA-E6EF469CFC95}"/>
              </a:ext>
            </a:extLst>
          </p:cNvPr>
          <p:cNvPicPr>
            <a:picLocks noChangeAspect="1"/>
          </p:cNvPicPr>
          <p:nvPr/>
        </p:nvPicPr>
        <p:blipFill>
          <a:blip r:embed="rId2"/>
          <a:stretch>
            <a:fillRect/>
          </a:stretch>
        </p:blipFill>
        <p:spPr>
          <a:xfrm>
            <a:off x="6039557" y="5723466"/>
            <a:ext cx="6152444" cy="1134533"/>
          </a:xfrm>
          <a:prstGeom prst="rect">
            <a:avLst/>
          </a:prstGeom>
        </p:spPr>
      </p:pic>
    </p:spTree>
    <p:extLst>
      <p:ext uri="{BB962C8B-B14F-4D97-AF65-F5344CB8AC3E}">
        <p14:creationId xmlns:p14="http://schemas.microsoft.com/office/powerpoint/2010/main" val="1063611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6477B-152D-694C-B541-C240F9CEFE1C}"/>
              </a:ext>
            </a:extLst>
          </p:cNvPr>
          <p:cNvSpPr>
            <a:spLocks noGrp="1"/>
          </p:cNvSpPr>
          <p:nvPr>
            <p:ph type="title"/>
          </p:nvPr>
        </p:nvSpPr>
        <p:spPr>
          <a:xfrm>
            <a:off x="1159213" y="2184198"/>
            <a:ext cx="10515600" cy="1325563"/>
          </a:xfrm>
        </p:spPr>
        <p:txBody>
          <a:bodyPr/>
          <a:lstStyle/>
          <a:p>
            <a:pPr algn="ctr"/>
            <a:r>
              <a:rPr lang="en-US" dirty="0"/>
              <a:t>Self-Compassion</a:t>
            </a:r>
          </a:p>
        </p:txBody>
      </p:sp>
      <p:pic>
        <p:nvPicPr>
          <p:cNvPr id="3" name="Picture 2">
            <a:extLst>
              <a:ext uri="{FF2B5EF4-FFF2-40B4-BE49-F238E27FC236}">
                <a16:creationId xmlns:a16="http://schemas.microsoft.com/office/drawing/2014/main" id="{25969D2B-2F2C-6746-A95D-FE8B28AB45AE}"/>
              </a:ext>
            </a:extLst>
          </p:cNvPr>
          <p:cNvPicPr>
            <a:picLocks noChangeAspect="1"/>
          </p:cNvPicPr>
          <p:nvPr/>
        </p:nvPicPr>
        <p:blipFill>
          <a:blip r:embed="rId2"/>
          <a:stretch>
            <a:fillRect/>
          </a:stretch>
        </p:blipFill>
        <p:spPr>
          <a:xfrm>
            <a:off x="7555355" y="5936403"/>
            <a:ext cx="4636645" cy="921597"/>
          </a:xfrm>
          <a:prstGeom prst="rect">
            <a:avLst/>
          </a:prstGeom>
        </p:spPr>
      </p:pic>
    </p:spTree>
    <p:extLst>
      <p:ext uri="{BB962C8B-B14F-4D97-AF65-F5344CB8AC3E}">
        <p14:creationId xmlns:p14="http://schemas.microsoft.com/office/powerpoint/2010/main" val="3133528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13B4-4A79-4E43-A2B2-4981B4BD7AF1}"/>
              </a:ext>
            </a:extLst>
          </p:cNvPr>
          <p:cNvSpPr>
            <a:spLocks noGrp="1"/>
          </p:cNvSpPr>
          <p:nvPr>
            <p:ph type="title"/>
          </p:nvPr>
        </p:nvSpPr>
        <p:spPr/>
        <p:txBody>
          <a:bodyPr/>
          <a:lstStyle/>
          <a:p>
            <a:pPr algn="ctr"/>
            <a:r>
              <a:rPr lang="en-US" dirty="0"/>
              <a:t>What Is Self-Compassion?</a:t>
            </a:r>
          </a:p>
        </p:txBody>
      </p:sp>
      <p:sp>
        <p:nvSpPr>
          <p:cNvPr id="3" name="Content Placeholder 2">
            <a:extLst>
              <a:ext uri="{FF2B5EF4-FFF2-40B4-BE49-F238E27FC236}">
                <a16:creationId xmlns:a16="http://schemas.microsoft.com/office/drawing/2014/main" id="{C52CF9BF-E24D-9643-9941-F96DAA46440C}"/>
              </a:ext>
            </a:extLst>
          </p:cNvPr>
          <p:cNvSpPr>
            <a:spLocks noGrp="1"/>
          </p:cNvSpPr>
          <p:nvPr>
            <p:ph idx="1"/>
          </p:nvPr>
        </p:nvSpPr>
        <p:spPr/>
        <p:txBody>
          <a:bodyPr/>
          <a:lstStyle/>
          <a:p>
            <a:pPr>
              <a:defRPr/>
            </a:pPr>
            <a:r>
              <a:rPr lang="en-US" dirty="0">
                <a:latin typeface="Helvetica" pitchFamily="34" charset="0"/>
                <a:cs typeface="Helvetica" pitchFamily="34" charset="0"/>
              </a:rPr>
              <a:t>To be open to one’s own suffering </a:t>
            </a:r>
          </a:p>
          <a:p>
            <a:pPr>
              <a:defRPr/>
            </a:pPr>
            <a:r>
              <a:rPr lang="en-US" dirty="0">
                <a:latin typeface="Helvetica" pitchFamily="34" charset="0"/>
                <a:cs typeface="Helvetica" pitchFamily="34" charset="0"/>
              </a:rPr>
              <a:t>To experience feelings of caring and kindness toward oneself </a:t>
            </a:r>
          </a:p>
          <a:p>
            <a:pPr>
              <a:defRPr/>
            </a:pPr>
            <a:r>
              <a:rPr lang="en-US" dirty="0">
                <a:latin typeface="Helvetica" pitchFamily="34" charset="0"/>
                <a:cs typeface="Helvetica" pitchFamily="34" charset="0"/>
              </a:rPr>
              <a:t>To take an understanding, nonjudgmental attitude toward one’s inadequacies and failures</a:t>
            </a:r>
          </a:p>
          <a:p>
            <a:pPr>
              <a:defRPr/>
            </a:pPr>
            <a:r>
              <a:rPr lang="en-US" dirty="0">
                <a:latin typeface="Helvetica" pitchFamily="34" charset="0"/>
                <a:cs typeface="Helvetica" pitchFamily="34" charset="0"/>
              </a:rPr>
              <a:t>To recognize that one’s experience is part of the common human experience (Neff, 2003)</a:t>
            </a:r>
          </a:p>
          <a:p>
            <a:endParaRPr lang="en-US" dirty="0"/>
          </a:p>
        </p:txBody>
      </p:sp>
      <p:pic>
        <p:nvPicPr>
          <p:cNvPr id="4" name="Picture 3">
            <a:extLst>
              <a:ext uri="{FF2B5EF4-FFF2-40B4-BE49-F238E27FC236}">
                <a16:creationId xmlns:a16="http://schemas.microsoft.com/office/drawing/2014/main" id="{D28FADCB-0828-2446-A882-8E9BCA43D562}"/>
              </a:ext>
            </a:extLst>
          </p:cNvPr>
          <p:cNvPicPr>
            <a:picLocks noChangeAspect="1"/>
          </p:cNvPicPr>
          <p:nvPr/>
        </p:nvPicPr>
        <p:blipFill>
          <a:blip r:embed="rId2"/>
          <a:stretch>
            <a:fillRect/>
          </a:stretch>
        </p:blipFill>
        <p:spPr>
          <a:xfrm>
            <a:off x="6143625" y="5667022"/>
            <a:ext cx="6048375" cy="1190978"/>
          </a:xfrm>
          <a:prstGeom prst="rect">
            <a:avLst/>
          </a:prstGeom>
        </p:spPr>
      </p:pic>
    </p:spTree>
    <p:extLst>
      <p:ext uri="{BB962C8B-B14F-4D97-AF65-F5344CB8AC3E}">
        <p14:creationId xmlns:p14="http://schemas.microsoft.com/office/powerpoint/2010/main" val="1182323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9804-952B-3F4B-BF25-26A99CD7538B}"/>
              </a:ext>
            </a:extLst>
          </p:cNvPr>
          <p:cNvSpPr>
            <a:spLocks noGrp="1"/>
          </p:cNvSpPr>
          <p:nvPr>
            <p:ph type="title"/>
          </p:nvPr>
        </p:nvSpPr>
        <p:spPr/>
        <p:txBody>
          <a:bodyPr/>
          <a:lstStyle/>
          <a:p>
            <a:pPr algn="ctr"/>
            <a:r>
              <a:rPr lang="en-US" dirty="0"/>
              <a:t>What Self-Compassion Is Not….</a:t>
            </a:r>
          </a:p>
        </p:txBody>
      </p:sp>
      <p:sp>
        <p:nvSpPr>
          <p:cNvPr id="3" name="Content Placeholder 2">
            <a:extLst>
              <a:ext uri="{FF2B5EF4-FFF2-40B4-BE49-F238E27FC236}">
                <a16:creationId xmlns:a16="http://schemas.microsoft.com/office/drawing/2014/main" id="{F0ACC7A4-5AC0-654B-B695-AA3A61A9CB57}"/>
              </a:ext>
            </a:extLst>
          </p:cNvPr>
          <p:cNvSpPr>
            <a:spLocks noGrp="1"/>
          </p:cNvSpPr>
          <p:nvPr>
            <p:ph idx="1"/>
          </p:nvPr>
        </p:nvSpPr>
        <p:spPr/>
        <p:txBody>
          <a:bodyPr/>
          <a:lstStyle/>
          <a:p>
            <a:r>
              <a:rPr lang="en-US" dirty="0"/>
              <a:t>Self-kindness vs. Self-Judgment</a:t>
            </a:r>
          </a:p>
          <a:p>
            <a:r>
              <a:rPr lang="en-US" dirty="0"/>
              <a:t>Common humanity vs. Isolation</a:t>
            </a:r>
          </a:p>
          <a:p>
            <a:r>
              <a:rPr lang="en-US" dirty="0"/>
              <a:t>Mindfulness vs. Over-identification</a:t>
            </a:r>
          </a:p>
          <a:p>
            <a:endParaRPr lang="en-US" dirty="0"/>
          </a:p>
          <a:p>
            <a:r>
              <a:rPr lang="en-US" dirty="0"/>
              <a:t>Self-Compassion is not self-pity</a:t>
            </a:r>
          </a:p>
          <a:p>
            <a:r>
              <a:rPr lang="en-US" dirty="0"/>
              <a:t>Self-Compassion is not self-indulgence</a:t>
            </a:r>
          </a:p>
          <a:p>
            <a:r>
              <a:rPr lang="en-US" dirty="0"/>
              <a:t>Self-Compassion is not self-esteem</a:t>
            </a:r>
          </a:p>
          <a:p>
            <a:endParaRPr lang="en-US" dirty="0"/>
          </a:p>
        </p:txBody>
      </p:sp>
      <p:pic>
        <p:nvPicPr>
          <p:cNvPr id="4" name="Picture 3">
            <a:extLst>
              <a:ext uri="{FF2B5EF4-FFF2-40B4-BE49-F238E27FC236}">
                <a16:creationId xmlns:a16="http://schemas.microsoft.com/office/drawing/2014/main" id="{07A1D034-B68F-B44B-89A4-EB653D02BD73}"/>
              </a:ext>
            </a:extLst>
          </p:cNvPr>
          <p:cNvPicPr>
            <a:picLocks noChangeAspect="1"/>
          </p:cNvPicPr>
          <p:nvPr/>
        </p:nvPicPr>
        <p:blipFill>
          <a:blip r:embed="rId2"/>
          <a:stretch>
            <a:fillRect/>
          </a:stretch>
        </p:blipFill>
        <p:spPr>
          <a:xfrm>
            <a:off x="6118578" y="5768622"/>
            <a:ext cx="6073422" cy="1089378"/>
          </a:xfrm>
          <a:prstGeom prst="rect">
            <a:avLst/>
          </a:prstGeom>
        </p:spPr>
      </p:pic>
    </p:spTree>
    <p:extLst>
      <p:ext uri="{BB962C8B-B14F-4D97-AF65-F5344CB8AC3E}">
        <p14:creationId xmlns:p14="http://schemas.microsoft.com/office/powerpoint/2010/main" val="1198848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BAE6-EA8A-4445-A10C-032D83DB6DFB}"/>
              </a:ext>
            </a:extLst>
          </p:cNvPr>
          <p:cNvSpPr>
            <a:spLocks noGrp="1"/>
          </p:cNvSpPr>
          <p:nvPr>
            <p:ph type="title"/>
          </p:nvPr>
        </p:nvSpPr>
        <p:spPr/>
        <p:txBody>
          <a:bodyPr/>
          <a:lstStyle/>
          <a:p>
            <a:pPr algn="ctr"/>
            <a:r>
              <a:rPr lang="en-US" dirty="0"/>
              <a:t>Self-Compassion Exercises</a:t>
            </a:r>
          </a:p>
        </p:txBody>
      </p:sp>
      <p:sp>
        <p:nvSpPr>
          <p:cNvPr id="3" name="Content Placeholder 2">
            <a:extLst>
              <a:ext uri="{FF2B5EF4-FFF2-40B4-BE49-F238E27FC236}">
                <a16:creationId xmlns:a16="http://schemas.microsoft.com/office/drawing/2014/main" id="{53770668-BF03-544C-B0A9-90B3158BA897}"/>
              </a:ext>
            </a:extLst>
          </p:cNvPr>
          <p:cNvSpPr>
            <a:spLocks noGrp="1"/>
          </p:cNvSpPr>
          <p:nvPr>
            <p:ph idx="1"/>
          </p:nvPr>
        </p:nvSpPr>
        <p:spPr>
          <a:xfrm>
            <a:off x="838200" y="2020178"/>
            <a:ext cx="10515600" cy="4351338"/>
          </a:xfrm>
        </p:spPr>
        <p:txBody>
          <a:bodyPr>
            <a:normAutofit/>
          </a:bodyPr>
          <a:lstStyle/>
          <a:p>
            <a:r>
              <a:rPr lang="en-US" sz="3200" dirty="0"/>
              <a:t>Letter-writing exercise</a:t>
            </a:r>
          </a:p>
          <a:p>
            <a:r>
              <a:rPr lang="en-US" sz="3200" dirty="0"/>
              <a:t>Self-Compassion Journal</a:t>
            </a:r>
          </a:p>
          <a:p>
            <a:r>
              <a:rPr lang="en-US" sz="3200" dirty="0"/>
              <a:t>Changing your critical self-talk</a:t>
            </a:r>
          </a:p>
          <a:p>
            <a:r>
              <a:rPr lang="en-US" sz="3200" dirty="0"/>
              <a:t>Self-compassion guided meditations</a:t>
            </a:r>
          </a:p>
        </p:txBody>
      </p:sp>
      <p:pic>
        <p:nvPicPr>
          <p:cNvPr id="4" name="Picture 3">
            <a:extLst>
              <a:ext uri="{FF2B5EF4-FFF2-40B4-BE49-F238E27FC236}">
                <a16:creationId xmlns:a16="http://schemas.microsoft.com/office/drawing/2014/main" id="{D4D055DE-67CD-B84C-A0EF-240212E67E7D}"/>
              </a:ext>
            </a:extLst>
          </p:cNvPr>
          <p:cNvPicPr>
            <a:picLocks noChangeAspect="1"/>
          </p:cNvPicPr>
          <p:nvPr/>
        </p:nvPicPr>
        <p:blipFill>
          <a:blip r:embed="rId2"/>
          <a:stretch>
            <a:fillRect/>
          </a:stretch>
        </p:blipFill>
        <p:spPr>
          <a:xfrm>
            <a:off x="5960533" y="5689600"/>
            <a:ext cx="6231467" cy="1168400"/>
          </a:xfrm>
          <a:prstGeom prst="rect">
            <a:avLst/>
          </a:prstGeom>
        </p:spPr>
      </p:pic>
    </p:spTree>
    <p:extLst>
      <p:ext uri="{BB962C8B-B14F-4D97-AF65-F5344CB8AC3E}">
        <p14:creationId xmlns:p14="http://schemas.microsoft.com/office/powerpoint/2010/main" val="63787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AA3F5-F2AB-F742-B2CF-4CA4FE7E849A}"/>
              </a:ext>
            </a:extLst>
          </p:cNvPr>
          <p:cNvSpPr>
            <a:spLocks noGrp="1"/>
          </p:cNvSpPr>
          <p:nvPr>
            <p:ph type="title"/>
          </p:nvPr>
        </p:nvSpPr>
        <p:spPr>
          <a:xfrm>
            <a:off x="1052209" y="1999372"/>
            <a:ext cx="10515600" cy="1325563"/>
          </a:xfrm>
        </p:spPr>
        <p:txBody>
          <a:bodyPr/>
          <a:lstStyle/>
          <a:p>
            <a:pPr algn="ctr"/>
            <a:r>
              <a:rPr lang="en-US" dirty="0"/>
              <a:t>Values / Committed Action</a:t>
            </a:r>
          </a:p>
        </p:txBody>
      </p:sp>
      <p:pic>
        <p:nvPicPr>
          <p:cNvPr id="4" name="Picture 3">
            <a:extLst>
              <a:ext uri="{FF2B5EF4-FFF2-40B4-BE49-F238E27FC236}">
                <a16:creationId xmlns:a16="http://schemas.microsoft.com/office/drawing/2014/main" id="{0EA5C746-0273-1449-BFE6-A33DE2C7001A}"/>
              </a:ext>
            </a:extLst>
          </p:cNvPr>
          <p:cNvPicPr>
            <a:picLocks noChangeAspect="1"/>
          </p:cNvPicPr>
          <p:nvPr/>
        </p:nvPicPr>
        <p:blipFill>
          <a:blip r:embed="rId2"/>
          <a:stretch>
            <a:fillRect/>
          </a:stretch>
        </p:blipFill>
        <p:spPr>
          <a:xfrm>
            <a:off x="5960533" y="5689600"/>
            <a:ext cx="6231467" cy="1168400"/>
          </a:xfrm>
          <a:prstGeom prst="rect">
            <a:avLst/>
          </a:prstGeom>
        </p:spPr>
      </p:pic>
    </p:spTree>
    <p:extLst>
      <p:ext uri="{BB962C8B-B14F-4D97-AF65-F5344CB8AC3E}">
        <p14:creationId xmlns:p14="http://schemas.microsoft.com/office/powerpoint/2010/main" val="1536724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4F96A-0B28-7F4D-A175-0578BDFACC0A}"/>
              </a:ext>
            </a:extLst>
          </p:cNvPr>
          <p:cNvSpPr>
            <a:spLocks noGrp="1"/>
          </p:cNvSpPr>
          <p:nvPr>
            <p:ph type="title"/>
          </p:nvPr>
        </p:nvSpPr>
        <p:spPr/>
        <p:txBody>
          <a:bodyPr/>
          <a:lstStyle/>
          <a:p>
            <a:pPr algn="ctr"/>
            <a:r>
              <a:rPr lang="en-US" dirty="0"/>
              <a:t>What are Values?</a:t>
            </a:r>
          </a:p>
        </p:txBody>
      </p:sp>
      <p:sp>
        <p:nvSpPr>
          <p:cNvPr id="3" name="Content Placeholder 2">
            <a:extLst>
              <a:ext uri="{FF2B5EF4-FFF2-40B4-BE49-F238E27FC236}">
                <a16:creationId xmlns:a16="http://schemas.microsoft.com/office/drawing/2014/main" id="{4482CCE0-0A24-0146-AEBF-D18C8BB5FD67}"/>
              </a:ext>
            </a:extLst>
          </p:cNvPr>
          <p:cNvSpPr>
            <a:spLocks noGrp="1"/>
          </p:cNvSpPr>
          <p:nvPr>
            <p:ph idx="1"/>
          </p:nvPr>
        </p:nvSpPr>
        <p:spPr>
          <a:xfrm>
            <a:off x="838200" y="2107727"/>
            <a:ext cx="10515600" cy="4351338"/>
          </a:xfrm>
        </p:spPr>
        <p:txBody>
          <a:bodyPr/>
          <a:lstStyle/>
          <a:p>
            <a:r>
              <a:rPr lang="en-US" dirty="0"/>
              <a:t>What really matters to you, deep in your heart</a:t>
            </a:r>
          </a:p>
          <a:p>
            <a:r>
              <a:rPr lang="en-US" dirty="0"/>
              <a:t>What you want to do with your time on this planet</a:t>
            </a:r>
          </a:p>
          <a:p>
            <a:r>
              <a:rPr lang="en-US" dirty="0"/>
              <a:t>What sort of person do you want to be</a:t>
            </a:r>
          </a:p>
          <a:p>
            <a:r>
              <a:rPr lang="en-US" dirty="0"/>
              <a:t>What personal strength or qualities you want to develop</a:t>
            </a:r>
          </a:p>
        </p:txBody>
      </p:sp>
      <p:pic>
        <p:nvPicPr>
          <p:cNvPr id="4" name="Picture 3">
            <a:extLst>
              <a:ext uri="{FF2B5EF4-FFF2-40B4-BE49-F238E27FC236}">
                <a16:creationId xmlns:a16="http://schemas.microsoft.com/office/drawing/2014/main" id="{8DE792FA-EABF-2C43-AD64-BAA6B39CA67A}"/>
              </a:ext>
            </a:extLst>
          </p:cNvPr>
          <p:cNvPicPr>
            <a:picLocks noChangeAspect="1"/>
          </p:cNvPicPr>
          <p:nvPr/>
        </p:nvPicPr>
        <p:blipFill>
          <a:blip r:embed="rId2"/>
          <a:stretch>
            <a:fillRect/>
          </a:stretch>
        </p:blipFill>
        <p:spPr>
          <a:xfrm>
            <a:off x="6005689" y="5633156"/>
            <a:ext cx="6186311" cy="1224844"/>
          </a:xfrm>
          <a:prstGeom prst="rect">
            <a:avLst/>
          </a:prstGeom>
        </p:spPr>
      </p:pic>
    </p:spTree>
    <p:extLst>
      <p:ext uri="{BB962C8B-B14F-4D97-AF65-F5344CB8AC3E}">
        <p14:creationId xmlns:p14="http://schemas.microsoft.com/office/powerpoint/2010/main" val="2039030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204A-F142-3548-BF1C-E52C0627B371}"/>
              </a:ext>
            </a:extLst>
          </p:cNvPr>
          <p:cNvSpPr>
            <a:spLocks noGrp="1"/>
          </p:cNvSpPr>
          <p:nvPr>
            <p:ph type="title"/>
          </p:nvPr>
        </p:nvSpPr>
        <p:spPr/>
        <p:txBody>
          <a:bodyPr/>
          <a:lstStyle/>
          <a:p>
            <a:pPr algn="ctr"/>
            <a:r>
              <a:rPr lang="en-US" dirty="0"/>
              <a:t>What are Your Values?</a:t>
            </a:r>
          </a:p>
        </p:txBody>
      </p:sp>
      <p:sp>
        <p:nvSpPr>
          <p:cNvPr id="3" name="Content Placeholder 2">
            <a:extLst>
              <a:ext uri="{FF2B5EF4-FFF2-40B4-BE49-F238E27FC236}">
                <a16:creationId xmlns:a16="http://schemas.microsoft.com/office/drawing/2014/main" id="{68B77F65-D711-A64B-8B55-ACA494DCC96B}"/>
              </a:ext>
            </a:extLst>
          </p:cNvPr>
          <p:cNvSpPr>
            <a:spLocks noGrp="1"/>
          </p:cNvSpPr>
          <p:nvPr>
            <p:ph idx="1"/>
          </p:nvPr>
        </p:nvSpPr>
        <p:spPr>
          <a:xfrm>
            <a:off x="1005840" y="1696446"/>
            <a:ext cx="10515600" cy="4351338"/>
          </a:xfrm>
        </p:spPr>
        <p:txBody>
          <a:bodyPr>
            <a:normAutofit lnSpcReduction="10000"/>
          </a:bodyPr>
          <a:lstStyle/>
          <a:p>
            <a:r>
              <a:rPr lang="en-US" dirty="0"/>
              <a:t>Work/education</a:t>
            </a:r>
          </a:p>
          <a:p>
            <a:r>
              <a:rPr lang="en-US" dirty="0"/>
              <a:t>Relationships:  Family, romantic, social, co-workers</a:t>
            </a:r>
          </a:p>
          <a:p>
            <a:r>
              <a:rPr lang="en-US" dirty="0"/>
              <a:t>Personal Growth/Health</a:t>
            </a:r>
          </a:p>
          <a:p>
            <a:pPr marL="0" indent="0">
              <a:buNone/>
            </a:pPr>
            <a:r>
              <a:rPr lang="en-US" dirty="0"/>
              <a:t>           Physical health, spirituality, religion</a:t>
            </a:r>
          </a:p>
          <a:p>
            <a:r>
              <a:rPr lang="en-US" dirty="0"/>
              <a:t>Leisure Activities and Recreation</a:t>
            </a:r>
          </a:p>
          <a:p>
            <a:r>
              <a:rPr lang="en-US" dirty="0"/>
              <a:t>Community/environment</a:t>
            </a:r>
          </a:p>
          <a:p>
            <a:endParaRPr lang="en-US" dirty="0"/>
          </a:p>
          <a:p>
            <a:r>
              <a:rPr lang="en-US" dirty="0"/>
              <a:t>Are you living fully by your values or are you acting inconsistently with your values?</a:t>
            </a:r>
          </a:p>
        </p:txBody>
      </p:sp>
      <p:pic>
        <p:nvPicPr>
          <p:cNvPr id="4" name="Picture 3">
            <a:extLst>
              <a:ext uri="{FF2B5EF4-FFF2-40B4-BE49-F238E27FC236}">
                <a16:creationId xmlns:a16="http://schemas.microsoft.com/office/drawing/2014/main" id="{F680020E-CA80-0047-9716-ED38E08182FD}"/>
              </a:ext>
            </a:extLst>
          </p:cNvPr>
          <p:cNvPicPr>
            <a:picLocks noChangeAspect="1"/>
          </p:cNvPicPr>
          <p:nvPr/>
        </p:nvPicPr>
        <p:blipFill>
          <a:blip r:embed="rId2"/>
          <a:stretch>
            <a:fillRect/>
          </a:stretch>
        </p:blipFill>
        <p:spPr>
          <a:xfrm>
            <a:off x="6659880" y="5804898"/>
            <a:ext cx="5532120" cy="1053101"/>
          </a:xfrm>
          <a:prstGeom prst="rect">
            <a:avLst/>
          </a:prstGeom>
        </p:spPr>
      </p:pic>
    </p:spTree>
    <p:extLst>
      <p:ext uri="{BB962C8B-B14F-4D97-AF65-F5344CB8AC3E}">
        <p14:creationId xmlns:p14="http://schemas.microsoft.com/office/powerpoint/2010/main" val="4082403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C07AB0-FC33-734B-A6BF-330BD71C64DA}"/>
              </a:ext>
            </a:extLst>
          </p:cNvPr>
          <p:cNvPicPr>
            <a:picLocks noGrp="1" noChangeAspect="1"/>
          </p:cNvPicPr>
          <p:nvPr>
            <p:ph idx="1"/>
          </p:nvPr>
        </p:nvPicPr>
        <p:blipFill>
          <a:blip r:embed="rId2"/>
          <a:stretch>
            <a:fillRect/>
          </a:stretch>
        </p:blipFill>
        <p:spPr>
          <a:xfrm>
            <a:off x="3246248" y="622570"/>
            <a:ext cx="5760974" cy="5476572"/>
          </a:xfrm>
          <a:prstGeom prst="rect">
            <a:avLst/>
          </a:prstGeom>
        </p:spPr>
      </p:pic>
    </p:spTree>
    <p:extLst>
      <p:ext uri="{BB962C8B-B14F-4D97-AF65-F5344CB8AC3E}">
        <p14:creationId xmlns:p14="http://schemas.microsoft.com/office/powerpoint/2010/main" val="1896016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8B121-A19D-BB4F-AF2F-DC55BF8F469F}"/>
              </a:ext>
            </a:extLst>
          </p:cNvPr>
          <p:cNvSpPr>
            <a:spLocks noGrp="1"/>
          </p:cNvSpPr>
          <p:nvPr>
            <p:ph type="title"/>
          </p:nvPr>
        </p:nvSpPr>
        <p:spPr>
          <a:xfrm>
            <a:off x="1100847" y="1989645"/>
            <a:ext cx="10515600" cy="1325563"/>
          </a:xfrm>
        </p:spPr>
        <p:txBody>
          <a:bodyPr/>
          <a:lstStyle/>
          <a:p>
            <a:pPr algn="ctr"/>
            <a:br>
              <a:rPr lang="en-US" dirty="0"/>
            </a:br>
            <a:r>
              <a:rPr lang="en-US" dirty="0"/>
              <a:t>Committed Action</a:t>
            </a:r>
          </a:p>
        </p:txBody>
      </p:sp>
      <p:pic>
        <p:nvPicPr>
          <p:cNvPr id="4" name="Picture 3">
            <a:extLst>
              <a:ext uri="{FF2B5EF4-FFF2-40B4-BE49-F238E27FC236}">
                <a16:creationId xmlns:a16="http://schemas.microsoft.com/office/drawing/2014/main" id="{B3D090BD-1323-2A46-BA25-34EDC11E1CAF}"/>
              </a:ext>
            </a:extLst>
          </p:cNvPr>
          <p:cNvPicPr>
            <a:picLocks noChangeAspect="1"/>
          </p:cNvPicPr>
          <p:nvPr/>
        </p:nvPicPr>
        <p:blipFill>
          <a:blip r:embed="rId2"/>
          <a:stretch>
            <a:fillRect/>
          </a:stretch>
        </p:blipFill>
        <p:spPr>
          <a:xfrm>
            <a:off x="6659880" y="5804898"/>
            <a:ext cx="5532120" cy="1053101"/>
          </a:xfrm>
          <a:prstGeom prst="rect">
            <a:avLst/>
          </a:prstGeom>
        </p:spPr>
      </p:pic>
    </p:spTree>
    <p:extLst>
      <p:ext uri="{BB962C8B-B14F-4D97-AF65-F5344CB8AC3E}">
        <p14:creationId xmlns:p14="http://schemas.microsoft.com/office/powerpoint/2010/main" val="428531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CEF475-63B8-1D43-AC5D-0A1FEFD118B1}"/>
              </a:ext>
            </a:extLst>
          </p:cNvPr>
          <p:cNvSpPr>
            <a:spLocks noGrp="1"/>
          </p:cNvSpPr>
          <p:nvPr>
            <p:ph idx="1"/>
          </p:nvPr>
        </p:nvSpPr>
        <p:spPr>
          <a:xfrm>
            <a:off x="849488" y="2175580"/>
            <a:ext cx="10515600" cy="4351338"/>
          </a:xfrm>
        </p:spPr>
        <p:txBody>
          <a:bodyPr>
            <a:normAutofit/>
          </a:bodyPr>
          <a:lstStyle/>
          <a:p>
            <a:pPr marL="0" indent="0" algn="ctr">
              <a:buNone/>
            </a:pPr>
            <a:r>
              <a:rPr lang="en-US" sz="4800" dirty="0"/>
              <a:t>What is OCD?</a:t>
            </a:r>
          </a:p>
          <a:p>
            <a:pPr marL="0" indent="0">
              <a:buNone/>
            </a:pPr>
            <a:r>
              <a:rPr lang="en-US" u="sng" dirty="0"/>
              <a:t>Obsessions</a:t>
            </a:r>
            <a:r>
              <a:rPr lang="en-US" dirty="0"/>
              <a:t>: unwanted intrusive thoughts or images</a:t>
            </a:r>
          </a:p>
          <a:p>
            <a:pPr marL="0" indent="0">
              <a:buNone/>
            </a:pPr>
            <a:r>
              <a:rPr lang="en-US" u="sng" dirty="0"/>
              <a:t>Compulsions</a:t>
            </a:r>
            <a:r>
              <a:rPr lang="en-US" dirty="0"/>
              <a:t>:  Overt or covert attempts to reduce or eliminate the obsessions or feared outcomes</a:t>
            </a:r>
          </a:p>
        </p:txBody>
      </p:sp>
      <p:pic>
        <p:nvPicPr>
          <p:cNvPr id="4" name="Picture 3">
            <a:extLst>
              <a:ext uri="{FF2B5EF4-FFF2-40B4-BE49-F238E27FC236}">
                <a16:creationId xmlns:a16="http://schemas.microsoft.com/office/drawing/2014/main" id="{08122E0B-8045-5047-A0B2-506A47631B62}"/>
              </a:ext>
            </a:extLst>
          </p:cNvPr>
          <p:cNvPicPr>
            <a:picLocks noChangeAspect="1"/>
          </p:cNvPicPr>
          <p:nvPr/>
        </p:nvPicPr>
        <p:blipFill>
          <a:blip r:embed="rId2"/>
          <a:stretch>
            <a:fillRect/>
          </a:stretch>
        </p:blipFill>
        <p:spPr>
          <a:xfrm>
            <a:off x="5497689" y="5779910"/>
            <a:ext cx="6694311" cy="1078089"/>
          </a:xfrm>
          <a:prstGeom prst="rect">
            <a:avLst/>
          </a:prstGeom>
        </p:spPr>
      </p:pic>
    </p:spTree>
    <p:extLst>
      <p:ext uri="{BB962C8B-B14F-4D97-AF65-F5344CB8AC3E}">
        <p14:creationId xmlns:p14="http://schemas.microsoft.com/office/powerpoint/2010/main" val="4258390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6411-A69E-584E-AC8B-02B17DCF0C23}"/>
              </a:ext>
            </a:extLst>
          </p:cNvPr>
          <p:cNvSpPr>
            <a:spLocks noGrp="1"/>
          </p:cNvSpPr>
          <p:nvPr>
            <p:ph type="title"/>
          </p:nvPr>
        </p:nvSpPr>
        <p:spPr/>
        <p:txBody>
          <a:bodyPr>
            <a:normAutofit/>
          </a:bodyPr>
          <a:lstStyle/>
          <a:p>
            <a:r>
              <a:rPr lang="en-US" b="1" dirty="0"/>
              <a:t>What is Committed Action? </a:t>
            </a:r>
            <a:endParaRPr lang="en-US" dirty="0"/>
          </a:p>
        </p:txBody>
      </p:sp>
      <p:sp>
        <p:nvSpPr>
          <p:cNvPr id="3" name="Content Placeholder 2">
            <a:extLst>
              <a:ext uri="{FF2B5EF4-FFF2-40B4-BE49-F238E27FC236}">
                <a16:creationId xmlns:a16="http://schemas.microsoft.com/office/drawing/2014/main" id="{A7423A3D-2C46-9849-A900-E04B978EE474}"/>
              </a:ext>
            </a:extLst>
          </p:cNvPr>
          <p:cNvSpPr>
            <a:spLocks noGrp="1"/>
          </p:cNvSpPr>
          <p:nvPr>
            <p:ph idx="1"/>
          </p:nvPr>
        </p:nvSpPr>
        <p:spPr>
          <a:xfrm>
            <a:off x="838200" y="1690688"/>
            <a:ext cx="10515600" cy="4351338"/>
          </a:xfrm>
        </p:spPr>
        <p:txBody>
          <a:bodyPr>
            <a:normAutofit/>
          </a:bodyPr>
          <a:lstStyle/>
          <a:p>
            <a:pPr marL="0" indent="0">
              <a:buNone/>
            </a:pPr>
            <a:r>
              <a:rPr lang="en-US" sz="3000" dirty="0"/>
              <a:t>• </a:t>
            </a:r>
            <a:r>
              <a:rPr lang="en-US" sz="3000" b="1" dirty="0"/>
              <a:t>Values-guided, effective, &amp; mindful (purposeful)</a:t>
            </a:r>
          </a:p>
          <a:p>
            <a:r>
              <a:rPr lang="en-US" sz="3000" dirty="0"/>
              <a:t>Committing to work towards your goals and values, even when you feel anxious or depression and/or have unpleasant thoughts </a:t>
            </a:r>
          </a:p>
          <a:p>
            <a:r>
              <a:rPr lang="en-US" sz="3000" dirty="0"/>
              <a:t>Recognizing that you will go “off-course” and “mess up” and committing to getting back on track again, as soon as you realize what has happened</a:t>
            </a:r>
          </a:p>
          <a:p>
            <a:r>
              <a:rPr lang="en-US" sz="3000" dirty="0"/>
              <a:t>Realizing thoughts/feelings are not causes to our behavior and do not need to determine your course of action</a:t>
            </a:r>
          </a:p>
          <a:p>
            <a:endParaRPr lang="en-US" dirty="0"/>
          </a:p>
        </p:txBody>
      </p:sp>
      <p:pic>
        <p:nvPicPr>
          <p:cNvPr id="4" name="Picture 3">
            <a:extLst>
              <a:ext uri="{FF2B5EF4-FFF2-40B4-BE49-F238E27FC236}">
                <a16:creationId xmlns:a16="http://schemas.microsoft.com/office/drawing/2014/main" id="{E9E3CB4D-2DC4-E241-96B5-85FCD38D0271}"/>
              </a:ext>
            </a:extLst>
          </p:cNvPr>
          <p:cNvPicPr>
            <a:picLocks noChangeAspect="1"/>
          </p:cNvPicPr>
          <p:nvPr/>
        </p:nvPicPr>
        <p:blipFill>
          <a:blip r:embed="rId2"/>
          <a:stretch>
            <a:fillRect/>
          </a:stretch>
        </p:blipFill>
        <p:spPr>
          <a:xfrm>
            <a:off x="6649156" y="5960532"/>
            <a:ext cx="5542844" cy="897467"/>
          </a:xfrm>
          <a:prstGeom prst="rect">
            <a:avLst/>
          </a:prstGeom>
        </p:spPr>
      </p:pic>
    </p:spTree>
    <p:extLst>
      <p:ext uri="{BB962C8B-B14F-4D97-AF65-F5344CB8AC3E}">
        <p14:creationId xmlns:p14="http://schemas.microsoft.com/office/powerpoint/2010/main" val="469263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6411-A69E-584E-AC8B-02B17DCF0C23}"/>
              </a:ext>
            </a:extLst>
          </p:cNvPr>
          <p:cNvSpPr>
            <a:spLocks noGrp="1"/>
          </p:cNvSpPr>
          <p:nvPr>
            <p:ph type="title"/>
          </p:nvPr>
        </p:nvSpPr>
        <p:spPr/>
        <p:txBody>
          <a:bodyPr>
            <a:normAutofit/>
          </a:bodyPr>
          <a:lstStyle/>
          <a:p>
            <a:r>
              <a:rPr lang="en-US" b="1" dirty="0"/>
              <a:t>What is Committed Action? </a:t>
            </a:r>
            <a:endParaRPr lang="en-US" dirty="0"/>
          </a:p>
        </p:txBody>
      </p:sp>
      <p:sp>
        <p:nvSpPr>
          <p:cNvPr id="3" name="Content Placeholder 2">
            <a:extLst>
              <a:ext uri="{FF2B5EF4-FFF2-40B4-BE49-F238E27FC236}">
                <a16:creationId xmlns:a16="http://schemas.microsoft.com/office/drawing/2014/main" id="{A7423A3D-2C46-9849-A900-E04B978EE474}"/>
              </a:ext>
            </a:extLst>
          </p:cNvPr>
          <p:cNvSpPr>
            <a:spLocks noGrp="1"/>
          </p:cNvSpPr>
          <p:nvPr>
            <p:ph idx="1"/>
          </p:nvPr>
        </p:nvSpPr>
        <p:spPr>
          <a:xfrm>
            <a:off x="838200" y="1690688"/>
            <a:ext cx="10515600" cy="4351338"/>
          </a:xfrm>
        </p:spPr>
        <p:txBody>
          <a:bodyPr>
            <a:normAutofit fontScale="92500" lnSpcReduction="20000"/>
          </a:bodyPr>
          <a:lstStyle/>
          <a:p>
            <a:pPr marL="0" indent="0">
              <a:buNone/>
            </a:pPr>
            <a:r>
              <a:rPr lang="en-US" sz="3000" dirty="0"/>
              <a:t>• </a:t>
            </a:r>
            <a:r>
              <a:rPr lang="en-US" sz="3000" b="1" dirty="0"/>
              <a:t>Values-guided, effective, &amp; mindful (purposeful)</a:t>
            </a:r>
          </a:p>
          <a:p>
            <a:r>
              <a:rPr lang="en-US" sz="3000" dirty="0"/>
              <a:t>A Decision</a:t>
            </a:r>
          </a:p>
          <a:p>
            <a:pPr marL="0" indent="0">
              <a:buNone/>
            </a:pPr>
            <a:r>
              <a:rPr lang="en-US" sz="3000" dirty="0"/>
              <a:t>• Not a promise</a:t>
            </a:r>
          </a:p>
          <a:p>
            <a:pPr marL="0" indent="0">
              <a:buNone/>
            </a:pPr>
            <a:r>
              <a:rPr lang="en-US" sz="3000" dirty="0"/>
              <a:t>• Not a prediction</a:t>
            </a:r>
          </a:p>
          <a:p>
            <a:pPr marL="0" indent="0">
              <a:buNone/>
            </a:pPr>
            <a:r>
              <a:rPr lang="en-US" sz="3000" dirty="0"/>
              <a:t>• Not an attempt to be perfect</a:t>
            </a:r>
          </a:p>
          <a:p>
            <a:pPr marL="0" indent="0">
              <a:buNone/>
            </a:pPr>
            <a:r>
              <a:rPr lang="en-US" sz="3000" dirty="0"/>
              <a:t>• It means: commitment to a valued direction</a:t>
            </a:r>
          </a:p>
          <a:p>
            <a:pPr marL="0" indent="0">
              <a:buNone/>
            </a:pPr>
            <a:r>
              <a:rPr lang="en-US" sz="3000" dirty="0"/>
              <a:t>• Take it for granted that you will go “off-course”, and “mess up” again   </a:t>
            </a:r>
          </a:p>
          <a:p>
            <a:pPr marL="0" indent="0">
              <a:buNone/>
            </a:pPr>
            <a:r>
              <a:rPr lang="en-US" sz="3000" dirty="0"/>
              <a:t>    and again and again</a:t>
            </a:r>
          </a:p>
          <a:p>
            <a:pPr marL="0" indent="0">
              <a:buNone/>
            </a:pPr>
            <a:r>
              <a:rPr lang="en-US" sz="3000" dirty="0"/>
              <a:t>• Commit to getting back on track again, as soon as you realize what  </a:t>
            </a:r>
          </a:p>
          <a:p>
            <a:pPr marL="0" indent="0">
              <a:buNone/>
            </a:pPr>
            <a:r>
              <a:rPr lang="en-US" sz="3000" dirty="0"/>
              <a:t>    has happened</a:t>
            </a:r>
          </a:p>
          <a:p>
            <a:endParaRPr lang="en-US" dirty="0"/>
          </a:p>
        </p:txBody>
      </p:sp>
      <p:pic>
        <p:nvPicPr>
          <p:cNvPr id="4" name="Picture 3">
            <a:extLst>
              <a:ext uri="{FF2B5EF4-FFF2-40B4-BE49-F238E27FC236}">
                <a16:creationId xmlns:a16="http://schemas.microsoft.com/office/drawing/2014/main" id="{E9E3CB4D-2DC4-E241-96B5-85FCD38D0271}"/>
              </a:ext>
            </a:extLst>
          </p:cNvPr>
          <p:cNvPicPr>
            <a:picLocks noChangeAspect="1"/>
          </p:cNvPicPr>
          <p:nvPr/>
        </p:nvPicPr>
        <p:blipFill>
          <a:blip r:embed="rId2"/>
          <a:stretch>
            <a:fillRect/>
          </a:stretch>
        </p:blipFill>
        <p:spPr>
          <a:xfrm>
            <a:off x="6858000" y="5295600"/>
            <a:ext cx="5334000" cy="1562400"/>
          </a:xfrm>
          <a:prstGeom prst="rect">
            <a:avLst/>
          </a:prstGeom>
        </p:spPr>
      </p:pic>
    </p:spTree>
    <p:extLst>
      <p:ext uri="{BB962C8B-B14F-4D97-AF65-F5344CB8AC3E}">
        <p14:creationId xmlns:p14="http://schemas.microsoft.com/office/powerpoint/2010/main" val="1451463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A0AC9E-A493-1849-97D5-E8836ED525B7}"/>
              </a:ext>
            </a:extLst>
          </p:cNvPr>
          <p:cNvSpPr>
            <a:spLocks noGrp="1"/>
          </p:cNvSpPr>
          <p:nvPr>
            <p:ph idx="1"/>
          </p:nvPr>
        </p:nvSpPr>
        <p:spPr>
          <a:xfrm>
            <a:off x="777240" y="284048"/>
            <a:ext cx="10515600" cy="5710035"/>
          </a:xfrm>
        </p:spPr>
        <p:txBody>
          <a:bodyPr>
            <a:normAutofit/>
          </a:bodyPr>
          <a:lstStyle/>
          <a:p>
            <a:r>
              <a:rPr lang="en-US" sz="2600" dirty="0"/>
              <a:t>Thoughts/feelings are not causes to our behavior. Nonetheless, they often can lead to justification of our avoidances and rituals. </a:t>
            </a:r>
          </a:p>
          <a:p>
            <a:r>
              <a:rPr lang="en-US" sz="2600" dirty="0"/>
              <a:t>For example, “I could do more if I didn’t feel so anxious.” </a:t>
            </a:r>
          </a:p>
          <a:p>
            <a:r>
              <a:rPr lang="en-US" sz="2600" dirty="0"/>
              <a:t>This is just a thought and does not </a:t>
            </a:r>
            <a:r>
              <a:rPr lang="en-US" sz="2600" i="1" dirty="0"/>
              <a:t>actually</a:t>
            </a:r>
            <a:r>
              <a:rPr lang="en-US" sz="2600" dirty="0"/>
              <a:t> keep you from doing more in your life. Just like having the thought “I can’t lift my arm right now” doesn’t necessarily mean you physically can’t lift your arm (Try it).</a:t>
            </a:r>
          </a:p>
          <a:p>
            <a:r>
              <a:rPr lang="en-US" sz="2600" dirty="0"/>
              <a:t>The dangerous part comes in when the belief in that thought, that you could do more if you weren’t so anxious, suggests that you can only have a fulfilling life if you do not feel anxious. </a:t>
            </a:r>
          </a:p>
          <a:p>
            <a:r>
              <a:rPr lang="en-US" sz="2600" dirty="0"/>
              <a:t>However, a thought or feeling does not need to determine your course of action. </a:t>
            </a:r>
          </a:p>
          <a:p>
            <a:r>
              <a:rPr lang="en-US" sz="2600" b="1" dirty="0"/>
              <a:t>You can commit to working towards your goals and values even when you feel anxious or depressed and/or have unpleasant thoughts.  </a:t>
            </a:r>
            <a:endParaRPr lang="en-US" sz="2600" dirty="0"/>
          </a:p>
          <a:p>
            <a:endParaRPr lang="en-US" dirty="0"/>
          </a:p>
        </p:txBody>
      </p:sp>
      <p:pic>
        <p:nvPicPr>
          <p:cNvPr id="4" name="Picture 3">
            <a:extLst>
              <a:ext uri="{FF2B5EF4-FFF2-40B4-BE49-F238E27FC236}">
                <a16:creationId xmlns:a16="http://schemas.microsoft.com/office/drawing/2014/main" id="{652D1111-8A0C-F64A-ACB4-6D478E60F449}"/>
              </a:ext>
            </a:extLst>
          </p:cNvPr>
          <p:cNvPicPr>
            <a:picLocks noChangeAspect="1"/>
          </p:cNvPicPr>
          <p:nvPr/>
        </p:nvPicPr>
        <p:blipFill>
          <a:blip r:embed="rId2"/>
          <a:stretch>
            <a:fillRect/>
          </a:stretch>
        </p:blipFill>
        <p:spPr>
          <a:xfrm>
            <a:off x="7589520" y="5509872"/>
            <a:ext cx="4602480" cy="1348128"/>
          </a:xfrm>
          <a:prstGeom prst="rect">
            <a:avLst/>
          </a:prstGeom>
        </p:spPr>
      </p:pic>
    </p:spTree>
    <p:extLst>
      <p:ext uri="{BB962C8B-B14F-4D97-AF65-F5344CB8AC3E}">
        <p14:creationId xmlns:p14="http://schemas.microsoft.com/office/powerpoint/2010/main" val="1214166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8A1D0C-9293-2942-A1DB-E3A71D562E42}"/>
              </a:ext>
            </a:extLst>
          </p:cNvPr>
          <p:cNvSpPr>
            <a:spLocks noGrp="1"/>
          </p:cNvSpPr>
          <p:nvPr>
            <p:ph idx="1"/>
          </p:nvPr>
        </p:nvSpPr>
        <p:spPr/>
        <p:txBody>
          <a:bodyPr/>
          <a:lstStyle/>
          <a:p>
            <a:r>
              <a:rPr lang="en-US" b="1" dirty="0"/>
              <a:t>The opposite of FEAR is to be willing to commit and ACT…</a:t>
            </a:r>
            <a:endParaRPr lang="en-US" dirty="0"/>
          </a:p>
          <a:p>
            <a:r>
              <a:rPr lang="en-US" dirty="0"/>
              <a:t>Accept your thoughts, feelings, memories, and sensations and be present</a:t>
            </a:r>
          </a:p>
          <a:p>
            <a:r>
              <a:rPr lang="en-US" dirty="0"/>
              <a:t>Choose a valued direction</a:t>
            </a:r>
          </a:p>
          <a:p>
            <a:r>
              <a:rPr lang="en-US" dirty="0"/>
              <a:t>Take action</a:t>
            </a:r>
          </a:p>
          <a:p>
            <a:endParaRPr lang="en-US" dirty="0"/>
          </a:p>
        </p:txBody>
      </p:sp>
      <p:pic>
        <p:nvPicPr>
          <p:cNvPr id="4" name="Picture 3">
            <a:extLst>
              <a:ext uri="{FF2B5EF4-FFF2-40B4-BE49-F238E27FC236}">
                <a16:creationId xmlns:a16="http://schemas.microsoft.com/office/drawing/2014/main" id="{52016204-717C-B54E-A7B9-E62A7460AB5E}"/>
              </a:ext>
            </a:extLst>
          </p:cNvPr>
          <p:cNvPicPr>
            <a:picLocks noChangeAspect="1"/>
          </p:cNvPicPr>
          <p:nvPr/>
        </p:nvPicPr>
        <p:blipFill>
          <a:blip r:embed="rId2"/>
          <a:stretch>
            <a:fillRect/>
          </a:stretch>
        </p:blipFill>
        <p:spPr>
          <a:xfrm>
            <a:off x="6659880" y="5619964"/>
            <a:ext cx="5532120" cy="1238036"/>
          </a:xfrm>
          <a:prstGeom prst="rect">
            <a:avLst/>
          </a:prstGeom>
        </p:spPr>
      </p:pic>
    </p:spTree>
    <p:extLst>
      <p:ext uri="{BB962C8B-B14F-4D97-AF65-F5344CB8AC3E}">
        <p14:creationId xmlns:p14="http://schemas.microsoft.com/office/powerpoint/2010/main" val="2581451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B5ED8B-3094-9546-9386-070C46ED036A}"/>
              </a:ext>
            </a:extLst>
          </p:cNvPr>
          <p:cNvPicPr>
            <a:picLocks noChangeAspect="1"/>
          </p:cNvPicPr>
          <p:nvPr/>
        </p:nvPicPr>
        <p:blipFill>
          <a:blip r:embed="rId2"/>
          <a:stretch>
            <a:fillRect/>
          </a:stretch>
        </p:blipFill>
        <p:spPr>
          <a:xfrm>
            <a:off x="1603756" y="440266"/>
            <a:ext cx="8813618" cy="5343896"/>
          </a:xfrm>
          <a:prstGeom prst="rect">
            <a:avLst/>
          </a:prstGeom>
        </p:spPr>
      </p:pic>
      <p:pic>
        <p:nvPicPr>
          <p:cNvPr id="3" name="Picture 2">
            <a:extLst>
              <a:ext uri="{FF2B5EF4-FFF2-40B4-BE49-F238E27FC236}">
                <a16:creationId xmlns:a16="http://schemas.microsoft.com/office/drawing/2014/main" id="{2A2E66DF-A029-A84A-A2DD-A3AA74889CB2}"/>
              </a:ext>
            </a:extLst>
          </p:cNvPr>
          <p:cNvPicPr>
            <a:picLocks noChangeAspect="1"/>
          </p:cNvPicPr>
          <p:nvPr/>
        </p:nvPicPr>
        <p:blipFill>
          <a:blip r:embed="rId3"/>
          <a:stretch>
            <a:fillRect/>
          </a:stretch>
        </p:blipFill>
        <p:spPr>
          <a:xfrm>
            <a:off x="7753061" y="5904089"/>
            <a:ext cx="4438939" cy="1075990"/>
          </a:xfrm>
          <a:prstGeom prst="rect">
            <a:avLst/>
          </a:prstGeom>
        </p:spPr>
      </p:pic>
    </p:spTree>
    <p:extLst>
      <p:ext uri="{BB962C8B-B14F-4D97-AF65-F5344CB8AC3E}">
        <p14:creationId xmlns:p14="http://schemas.microsoft.com/office/powerpoint/2010/main" val="2115210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AAAA0-0AB4-534F-B4F9-C94A4324493E}"/>
              </a:ext>
            </a:extLst>
          </p:cNvPr>
          <p:cNvSpPr>
            <a:spLocks noGrp="1"/>
          </p:cNvSpPr>
          <p:nvPr>
            <p:ph type="title"/>
          </p:nvPr>
        </p:nvSpPr>
        <p:spPr>
          <a:xfrm>
            <a:off x="731520" y="380365"/>
            <a:ext cx="10515600" cy="1325563"/>
          </a:xfrm>
        </p:spPr>
        <p:txBody>
          <a:bodyPr/>
          <a:lstStyle/>
          <a:p>
            <a:pPr algn="ctr"/>
            <a:r>
              <a:rPr lang="en-US" dirty="0"/>
              <a:t>OCD Cycle</a:t>
            </a:r>
          </a:p>
        </p:txBody>
      </p:sp>
      <p:graphicFrame>
        <p:nvGraphicFramePr>
          <p:cNvPr id="4" name="Content Placeholder 3">
            <a:extLst>
              <a:ext uri="{FF2B5EF4-FFF2-40B4-BE49-F238E27FC236}">
                <a16:creationId xmlns:a16="http://schemas.microsoft.com/office/drawing/2014/main" id="{5B44CF24-A9FD-1448-BC92-654CB975A3F6}"/>
              </a:ext>
            </a:extLst>
          </p:cNvPr>
          <p:cNvGraphicFramePr>
            <a:graphicFrameLocks noGrp="1"/>
          </p:cNvGraphicFramePr>
          <p:nvPr>
            <p:ph idx="1"/>
            <p:extLst>
              <p:ext uri="{D42A27DB-BD31-4B8C-83A1-F6EECF244321}">
                <p14:modId xmlns:p14="http://schemas.microsoft.com/office/powerpoint/2010/main" val="3090456456"/>
              </p:ext>
            </p:extLst>
          </p:nvPr>
        </p:nvGraphicFramePr>
        <p:xfrm>
          <a:off x="609600" y="156654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7A2033A8-0788-F548-8ED0-2591D9633DCD}"/>
              </a:ext>
            </a:extLst>
          </p:cNvPr>
          <p:cNvPicPr>
            <a:picLocks noChangeAspect="1"/>
          </p:cNvPicPr>
          <p:nvPr/>
        </p:nvPicPr>
        <p:blipFill>
          <a:blip r:embed="rId7"/>
          <a:stretch>
            <a:fillRect/>
          </a:stretch>
        </p:blipFill>
        <p:spPr>
          <a:xfrm>
            <a:off x="6626579" y="5825066"/>
            <a:ext cx="5565422" cy="1032933"/>
          </a:xfrm>
          <a:prstGeom prst="rect">
            <a:avLst/>
          </a:prstGeom>
        </p:spPr>
      </p:pic>
    </p:spTree>
    <p:extLst>
      <p:ext uri="{BB962C8B-B14F-4D97-AF65-F5344CB8AC3E}">
        <p14:creationId xmlns:p14="http://schemas.microsoft.com/office/powerpoint/2010/main" val="3431728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25C2-D847-AF43-A770-14FF0563212D}"/>
              </a:ext>
            </a:extLst>
          </p:cNvPr>
          <p:cNvSpPr>
            <a:spLocks noGrp="1"/>
          </p:cNvSpPr>
          <p:nvPr>
            <p:ph type="title"/>
          </p:nvPr>
        </p:nvSpPr>
        <p:spPr/>
        <p:txBody>
          <a:bodyPr/>
          <a:lstStyle/>
          <a:p>
            <a:pPr algn="ctr"/>
            <a:r>
              <a:rPr lang="en-US" dirty="0"/>
              <a:t>OCD Treatments</a:t>
            </a:r>
          </a:p>
        </p:txBody>
      </p:sp>
      <p:sp>
        <p:nvSpPr>
          <p:cNvPr id="3" name="Content Placeholder 2">
            <a:extLst>
              <a:ext uri="{FF2B5EF4-FFF2-40B4-BE49-F238E27FC236}">
                <a16:creationId xmlns:a16="http://schemas.microsoft.com/office/drawing/2014/main" id="{7C8B8EDF-FD67-E74E-9883-3AB776A779C6}"/>
              </a:ext>
            </a:extLst>
          </p:cNvPr>
          <p:cNvSpPr>
            <a:spLocks noGrp="1"/>
          </p:cNvSpPr>
          <p:nvPr>
            <p:ph idx="1"/>
          </p:nvPr>
        </p:nvSpPr>
        <p:spPr/>
        <p:txBody>
          <a:bodyPr>
            <a:normAutofit/>
          </a:bodyPr>
          <a:lstStyle/>
          <a:p>
            <a:r>
              <a:rPr lang="en-US" dirty="0"/>
              <a:t>Therapy:</a:t>
            </a:r>
          </a:p>
          <a:p>
            <a:pPr marL="0" indent="0">
              <a:buNone/>
            </a:pPr>
            <a:r>
              <a:rPr lang="en-US" dirty="0"/>
              <a:t>	-Exposure and Response Prevention: Gold Standard</a:t>
            </a:r>
          </a:p>
          <a:p>
            <a:pPr marL="0" indent="0">
              <a:buNone/>
            </a:pPr>
            <a:r>
              <a:rPr lang="en-US" dirty="0"/>
              <a:t>	-Family Support and Education</a:t>
            </a:r>
          </a:p>
          <a:p>
            <a:r>
              <a:rPr lang="en-US" dirty="0"/>
              <a:t>Medication:</a:t>
            </a:r>
          </a:p>
          <a:p>
            <a:pPr marL="0" indent="0">
              <a:buNone/>
            </a:pPr>
            <a:r>
              <a:rPr lang="en-US" dirty="0"/>
              <a:t>	- Must be taken on a regular basis to be effective </a:t>
            </a:r>
          </a:p>
          <a:p>
            <a:pPr marL="0" indent="0">
              <a:buNone/>
            </a:pPr>
            <a:r>
              <a:rPr lang="en-US" dirty="0"/>
              <a:t>	- Most effective when taken in conjunction to CBT </a:t>
            </a:r>
          </a:p>
          <a:p>
            <a:r>
              <a:rPr lang="en-US" dirty="0"/>
              <a:t>Non-invasive: Transcranial Magnetic Stimulation (TMS)</a:t>
            </a:r>
          </a:p>
          <a:p>
            <a:r>
              <a:rPr lang="en-US" dirty="0"/>
              <a:t>Invasive: Deep Brain Stimulation (DBS)</a:t>
            </a:r>
          </a:p>
          <a:p>
            <a:endParaRPr lang="en-US" dirty="0"/>
          </a:p>
          <a:p>
            <a:endParaRPr lang="en-US" dirty="0"/>
          </a:p>
        </p:txBody>
      </p:sp>
      <p:pic>
        <p:nvPicPr>
          <p:cNvPr id="5" name="Picture 4">
            <a:extLst>
              <a:ext uri="{FF2B5EF4-FFF2-40B4-BE49-F238E27FC236}">
                <a16:creationId xmlns:a16="http://schemas.microsoft.com/office/drawing/2014/main" id="{6BBEF0A4-6C91-8440-8112-D233B5442AC6}"/>
              </a:ext>
            </a:extLst>
          </p:cNvPr>
          <p:cNvPicPr>
            <a:picLocks noChangeAspect="1"/>
          </p:cNvPicPr>
          <p:nvPr/>
        </p:nvPicPr>
        <p:blipFill>
          <a:blip r:embed="rId2"/>
          <a:stretch>
            <a:fillRect/>
          </a:stretch>
        </p:blipFill>
        <p:spPr>
          <a:xfrm>
            <a:off x="6143625" y="5610578"/>
            <a:ext cx="6048375" cy="1247422"/>
          </a:xfrm>
          <a:prstGeom prst="rect">
            <a:avLst/>
          </a:prstGeom>
        </p:spPr>
      </p:pic>
    </p:spTree>
    <p:extLst>
      <p:ext uri="{BB962C8B-B14F-4D97-AF65-F5344CB8AC3E}">
        <p14:creationId xmlns:p14="http://schemas.microsoft.com/office/powerpoint/2010/main" val="148765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41A6-C842-864E-9E5C-EDE14B2B3679}"/>
              </a:ext>
            </a:extLst>
          </p:cNvPr>
          <p:cNvSpPr>
            <a:spLocks noGrp="1"/>
          </p:cNvSpPr>
          <p:nvPr>
            <p:ph type="title"/>
          </p:nvPr>
        </p:nvSpPr>
        <p:spPr/>
        <p:txBody>
          <a:bodyPr/>
          <a:lstStyle/>
          <a:p>
            <a:r>
              <a:rPr lang="en-US" dirty="0"/>
              <a:t>Exposure and Response Prevention</a:t>
            </a:r>
          </a:p>
        </p:txBody>
      </p:sp>
      <p:sp>
        <p:nvSpPr>
          <p:cNvPr id="3" name="Content Placeholder 2">
            <a:extLst>
              <a:ext uri="{FF2B5EF4-FFF2-40B4-BE49-F238E27FC236}">
                <a16:creationId xmlns:a16="http://schemas.microsoft.com/office/drawing/2014/main" id="{1F351A4D-205A-7C4C-89E6-E72F87838293}"/>
              </a:ext>
            </a:extLst>
          </p:cNvPr>
          <p:cNvSpPr>
            <a:spLocks noGrp="1"/>
          </p:cNvSpPr>
          <p:nvPr>
            <p:ph idx="1"/>
          </p:nvPr>
        </p:nvSpPr>
        <p:spPr/>
        <p:txBody>
          <a:bodyPr>
            <a:normAutofit fontScale="92500"/>
          </a:bodyPr>
          <a:lstStyle/>
          <a:p>
            <a:r>
              <a:rPr lang="en-US" dirty="0"/>
              <a:t>Use a gradual, systematic approach to work up the hierarchy</a:t>
            </a:r>
          </a:p>
          <a:p>
            <a:pPr marL="0" indent="0">
              <a:buNone/>
            </a:pPr>
            <a:endParaRPr lang="en-US" dirty="0"/>
          </a:p>
          <a:p>
            <a:r>
              <a:rPr lang="en-US" dirty="0"/>
              <a:t>Repeated, prolonged exposure to the feared stimulus</a:t>
            </a:r>
          </a:p>
          <a:p>
            <a:pPr marL="0" indent="0">
              <a:buNone/>
            </a:pPr>
            <a:endParaRPr lang="en-US" dirty="0"/>
          </a:p>
          <a:p>
            <a:r>
              <a:rPr lang="en-US" dirty="0"/>
              <a:t>Focus on the exposure you are doing—concentrate and don’t distract</a:t>
            </a:r>
          </a:p>
          <a:p>
            <a:pPr marL="0" indent="0">
              <a:buNone/>
            </a:pPr>
            <a:endParaRPr lang="en-US" dirty="0"/>
          </a:p>
          <a:p>
            <a:r>
              <a:rPr lang="en-US" dirty="0"/>
              <a:t>Response prevention (RP) is just as important as the exposure (E) in ERP.</a:t>
            </a:r>
          </a:p>
          <a:p>
            <a:pPr marL="0" indent="0">
              <a:buNone/>
            </a:pPr>
            <a:endParaRPr lang="en-US" dirty="0"/>
          </a:p>
          <a:p>
            <a:r>
              <a:rPr lang="en-US" dirty="0"/>
              <a:t>Resist the urge to ritualize and/or avoid.</a:t>
            </a:r>
          </a:p>
          <a:p>
            <a:endParaRPr lang="en-US" dirty="0"/>
          </a:p>
        </p:txBody>
      </p:sp>
      <p:pic>
        <p:nvPicPr>
          <p:cNvPr id="4" name="Picture 3">
            <a:extLst>
              <a:ext uri="{FF2B5EF4-FFF2-40B4-BE49-F238E27FC236}">
                <a16:creationId xmlns:a16="http://schemas.microsoft.com/office/drawing/2014/main" id="{13D44A58-8F79-D14B-B85C-FBF6E351C512}"/>
              </a:ext>
            </a:extLst>
          </p:cNvPr>
          <p:cNvPicPr>
            <a:picLocks noChangeAspect="1"/>
          </p:cNvPicPr>
          <p:nvPr/>
        </p:nvPicPr>
        <p:blipFill>
          <a:blip r:embed="rId2"/>
          <a:stretch>
            <a:fillRect/>
          </a:stretch>
        </p:blipFill>
        <p:spPr>
          <a:xfrm>
            <a:off x="6366933" y="5870222"/>
            <a:ext cx="5825067" cy="987776"/>
          </a:xfrm>
          <a:prstGeom prst="rect">
            <a:avLst/>
          </a:prstGeom>
        </p:spPr>
      </p:pic>
    </p:spTree>
    <p:extLst>
      <p:ext uri="{BB962C8B-B14F-4D97-AF65-F5344CB8AC3E}">
        <p14:creationId xmlns:p14="http://schemas.microsoft.com/office/powerpoint/2010/main" val="2685767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12ED-9C90-A24C-ABB9-00A497A8D750}"/>
              </a:ext>
            </a:extLst>
          </p:cNvPr>
          <p:cNvSpPr>
            <a:spLocks noGrp="1"/>
          </p:cNvSpPr>
          <p:nvPr>
            <p:ph type="title"/>
          </p:nvPr>
        </p:nvSpPr>
        <p:spPr/>
        <p:txBody>
          <a:bodyPr/>
          <a:lstStyle/>
          <a:p>
            <a:pPr algn="ctr"/>
            <a:r>
              <a:rPr lang="en-US" dirty="0"/>
              <a:t>Create a Hierarchy</a:t>
            </a:r>
          </a:p>
        </p:txBody>
      </p:sp>
      <p:pic>
        <p:nvPicPr>
          <p:cNvPr id="4" name="Content Placeholder 3">
            <a:extLst>
              <a:ext uri="{FF2B5EF4-FFF2-40B4-BE49-F238E27FC236}">
                <a16:creationId xmlns:a16="http://schemas.microsoft.com/office/drawing/2014/main" id="{8EDBA8F7-9AAE-164B-91D3-1C9C8C4E8D27}"/>
              </a:ext>
            </a:extLst>
          </p:cNvPr>
          <p:cNvPicPr>
            <a:picLocks noGrp="1" noChangeAspect="1"/>
          </p:cNvPicPr>
          <p:nvPr>
            <p:ph idx="1"/>
          </p:nvPr>
        </p:nvPicPr>
        <p:blipFill>
          <a:blip r:embed="rId2"/>
          <a:stretch>
            <a:fillRect/>
          </a:stretch>
        </p:blipFill>
        <p:spPr>
          <a:xfrm>
            <a:off x="7253555" y="5835720"/>
            <a:ext cx="4938445" cy="1022279"/>
          </a:xfrm>
          <a:prstGeom prst="rect">
            <a:avLst/>
          </a:prstGeom>
        </p:spPr>
      </p:pic>
      <p:pic>
        <p:nvPicPr>
          <p:cNvPr id="5" name="Picture 4">
            <a:extLst>
              <a:ext uri="{FF2B5EF4-FFF2-40B4-BE49-F238E27FC236}">
                <a16:creationId xmlns:a16="http://schemas.microsoft.com/office/drawing/2014/main" id="{A5376C9E-0B51-4D4B-B036-998318DFB12C}"/>
              </a:ext>
            </a:extLst>
          </p:cNvPr>
          <p:cNvPicPr>
            <a:picLocks noChangeAspect="1"/>
          </p:cNvPicPr>
          <p:nvPr/>
        </p:nvPicPr>
        <p:blipFill>
          <a:blip r:embed="rId3"/>
          <a:stretch>
            <a:fillRect/>
          </a:stretch>
        </p:blipFill>
        <p:spPr>
          <a:xfrm>
            <a:off x="4552950" y="1266859"/>
            <a:ext cx="3086100" cy="5080000"/>
          </a:xfrm>
          <a:prstGeom prst="rect">
            <a:avLst/>
          </a:prstGeom>
        </p:spPr>
      </p:pic>
      <p:sp>
        <p:nvSpPr>
          <p:cNvPr id="3" name="Rectangle 2">
            <a:extLst>
              <a:ext uri="{FF2B5EF4-FFF2-40B4-BE49-F238E27FC236}">
                <a16:creationId xmlns:a16="http://schemas.microsoft.com/office/drawing/2014/main" id="{4E1ABC86-DAC6-934D-BAF5-1807D6E95042}"/>
              </a:ext>
            </a:extLst>
          </p:cNvPr>
          <p:cNvSpPr/>
          <p:nvPr/>
        </p:nvSpPr>
        <p:spPr>
          <a:xfrm>
            <a:off x="5586886" y="3244334"/>
            <a:ext cx="184731" cy="369332"/>
          </a:xfrm>
          <a:prstGeom prst="rect">
            <a:avLst/>
          </a:prstGeom>
        </p:spPr>
        <p:txBody>
          <a:bodyPr wrap="none">
            <a:spAutoFit/>
          </a:bodyPr>
          <a:lstStyle/>
          <a:p>
            <a:endParaRPr lang="en-US" dirty="0"/>
          </a:p>
        </p:txBody>
      </p:sp>
      <p:sp>
        <p:nvSpPr>
          <p:cNvPr id="7" name="TextBox 6">
            <a:extLst>
              <a:ext uri="{FF2B5EF4-FFF2-40B4-BE49-F238E27FC236}">
                <a16:creationId xmlns:a16="http://schemas.microsoft.com/office/drawing/2014/main" id="{76CB9304-D8E4-A14D-BF9E-AD0DA4CF8D1F}"/>
              </a:ext>
            </a:extLst>
          </p:cNvPr>
          <p:cNvSpPr txBox="1"/>
          <p:nvPr/>
        </p:nvSpPr>
        <p:spPr>
          <a:xfrm>
            <a:off x="564445" y="2514197"/>
            <a:ext cx="4628444" cy="2585323"/>
          </a:xfrm>
          <a:prstGeom prst="rect">
            <a:avLst/>
          </a:prstGeom>
          <a:noFill/>
        </p:spPr>
        <p:txBody>
          <a:bodyPr wrap="square" rtlCol="0">
            <a:spAutoFit/>
          </a:bodyPr>
          <a:lstStyle/>
          <a:p>
            <a:r>
              <a:rPr lang="en-US" dirty="0">
                <a:latin typeface="Helvetica" pitchFamily="2" charset="0"/>
              </a:rPr>
              <a:t>3-  Say the word “stab”  </a:t>
            </a:r>
          </a:p>
          <a:p>
            <a:r>
              <a:rPr lang="en-US" dirty="0">
                <a:latin typeface="Helvetica" pitchFamily="2" charset="0"/>
              </a:rPr>
              <a:t>4-  Look at a knife</a:t>
            </a:r>
          </a:p>
          <a:p>
            <a:r>
              <a:rPr lang="en-US" dirty="0">
                <a:latin typeface="Helvetica" pitchFamily="2" charset="0"/>
              </a:rPr>
              <a:t>5-  Hold a knife away from someone</a:t>
            </a:r>
          </a:p>
          <a:p>
            <a:r>
              <a:rPr lang="en-US" dirty="0">
                <a:latin typeface="Helvetica" pitchFamily="2" charset="0"/>
              </a:rPr>
              <a:t>6-  Hold a knife towards someone</a:t>
            </a:r>
          </a:p>
          <a:p>
            <a:r>
              <a:rPr lang="en-US" dirty="0">
                <a:latin typeface="Helvetica" pitchFamily="2" charset="0"/>
              </a:rPr>
              <a:t>7-  Make a recording and listen to it                                </a:t>
            </a:r>
          </a:p>
          <a:p>
            <a:r>
              <a:rPr lang="en-US" dirty="0">
                <a:latin typeface="Helvetica" pitchFamily="2" charset="0"/>
              </a:rPr>
              <a:t>         </a:t>
            </a:r>
            <a:r>
              <a:rPr lang="en-US" dirty="0" err="1">
                <a:latin typeface="Helvetica" pitchFamily="2" charset="0"/>
              </a:rPr>
              <a:t>eg.</a:t>
            </a:r>
            <a:r>
              <a:rPr lang="en-US" dirty="0">
                <a:latin typeface="Helvetica" pitchFamily="2" charset="0"/>
              </a:rPr>
              <a:t> “I might stab X”</a:t>
            </a:r>
          </a:p>
          <a:p>
            <a:r>
              <a:rPr lang="en-US" dirty="0">
                <a:latin typeface="Helvetica" pitchFamily="2" charset="0"/>
              </a:rPr>
              <a:t>9-  Carry a knife in purse while walking in public</a:t>
            </a:r>
          </a:p>
          <a:p>
            <a:endParaRPr lang="en-US" dirty="0"/>
          </a:p>
        </p:txBody>
      </p:sp>
    </p:spTree>
    <p:extLst>
      <p:ext uri="{BB962C8B-B14F-4D97-AF65-F5344CB8AC3E}">
        <p14:creationId xmlns:p14="http://schemas.microsoft.com/office/powerpoint/2010/main" val="1873404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2F0B-BB2B-C34D-99DB-6A353BC7F1D1}"/>
              </a:ext>
            </a:extLst>
          </p:cNvPr>
          <p:cNvSpPr>
            <a:spLocks noGrp="1"/>
          </p:cNvSpPr>
          <p:nvPr>
            <p:ph type="title"/>
          </p:nvPr>
        </p:nvSpPr>
        <p:spPr/>
        <p:txBody>
          <a:bodyPr/>
          <a:lstStyle/>
          <a:p>
            <a:pPr algn="ctr"/>
            <a:r>
              <a:rPr lang="en-US" dirty="0"/>
              <a:t>Habituation</a:t>
            </a:r>
          </a:p>
        </p:txBody>
      </p:sp>
      <p:sp>
        <p:nvSpPr>
          <p:cNvPr id="3" name="Content Placeholder 2">
            <a:extLst>
              <a:ext uri="{FF2B5EF4-FFF2-40B4-BE49-F238E27FC236}">
                <a16:creationId xmlns:a16="http://schemas.microsoft.com/office/drawing/2014/main" id="{90CAB610-7348-BA49-BC2C-EA1DC88D69AC}"/>
              </a:ext>
            </a:extLst>
          </p:cNvPr>
          <p:cNvSpPr>
            <a:spLocks noGrp="1"/>
          </p:cNvSpPr>
          <p:nvPr>
            <p:ph idx="1"/>
          </p:nvPr>
        </p:nvSpPr>
        <p:spPr>
          <a:xfrm>
            <a:off x="974387" y="1637446"/>
            <a:ext cx="10515600" cy="4351338"/>
          </a:xfrm>
        </p:spPr>
        <p:txBody>
          <a:bodyPr/>
          <a:lstStyle/>
          <a:p>
            <a:pPr marL="0" indent="0">
              <a:buNone/>
            </a:pPr>
            <a:r>
              <a:rPr lang="en-US" dirty="0"/>
              <a:t>The process of becoming less anxious about a feared situation or stimulus through exposure</a:t>
            </a:r>
          </a:p>
        </p:txBody>
      </p:sp>
      <p:sp>
        <p:nvSpPr>
          <p:cNvPr id="5" name="TextBox 4">
            <a:extLst>
              <a:ext uri="{FF2B5EF4-FFF2-40B4-BE49-F238E27FC236}">
                <a16:creationId xmlns:a16="http://schemas.microsoft.com/office/drawing/2014/main" id="{D8886E8D-0515-8349-A0BF-1EE8E2784649}"/>
              </a:ext>
            </a:extLst>
          </p:cNvPr>
          <p:cNvSpPr txBox="1"/>
          <p:nvPr/>
        </p:nvSpPr>
        <p:spPr>
          <a:xfrm>
            <a:off x="2746922" y="6173450"/>
            <a:ext cx="1756506" cy="369332"/>
          </a:xfrm>
          <a:prstGeom prst="rect">
            <a:avLst/>
          </a:prstGeom>
          <a:noFill/>
        </p:spPr>
        <p:txBody>
          <a:bodyPr wrap="none" rtlCol="0">
            <a:spAutoFit/>
          </a:bodyPr>
          <a:lstStyle/>
          <a:p>
            <a:r>
              <a:rPr lang="en-US" dirty="0"/>
              <a:t>Time in Minutes</a:t>
            </a:r>
            <a:r>
              <a:rPr lang="en-US" dirty="0">
                <a:effectLst/>
              </a:rPr>
              <a:t> </a:t>
            </a:r>
            <a:endParaRPr lang="en-US" dirty="0"/>
          </a:p>
        </p:txBody>
      </p:sp>
      <p:pic>
        <p:nvPicPr>
          <p:cNvPr id="6" name="Picture 5">
            <a:extLst>
              <a:ext uri="{FF2B5EF4-FFF2-40B4-BE49-F238E27FC236}">
                <a16:creationId xmlns:a16="http://schemas.microsoft.com/office/drawing/2014/main" id="{F06D9624-9CFC-3944-8AAD-B634EEB17972}"/>
              </a:ext>
            </a:extLst>
          </p:cNvPr>
          <p:cNvPicPr>
            <a:picLocks noChangeAspect="1"/>
          </p:cNvPicPr>
          <p:nvPr/>
        </p:nvPicPr>
        <p:blipFill>
          <a:blip r:embed="rId2"/>
          <a:stretch>
            <a:fillRect/>
          </a:stretch>
        </p:blipFill>
        <p:spPr>
          <a:xfrm>
            <a:off x="6813983" y="5757332"/>
            <a:ext cx="5378017" cy="1165079"/>
          </a:xfrm>
          <a:prstGeom prst="rect">
            <a:avLst/>
          </a:prstGeom>
        </p:spPr>
      </p:pic>
      <p:pic>
        <p:nvPicPr>
          <p:cNvPr id="9" name="Picture 8">
            <a:extLst>
              <a:ext uri="{FF2B5EF4-FFF2-40B4-BE49-F238E27FC236}">
                <a16:creationId xmlns:a16="http://schemas.microsoft.com/office/drawing/2014/main" id="{EE5726D1-121D-E84F-A880-D9216EE274D1}"/>
              </a:ext>
            </a:extLst>
          </p:cNvPr>
          <p:cNvPicPr>
            <a:picLocks noChangeAspect="1"/>
          </p:cNvPicPr>
          <p:nvPr/>
        </p:nvPicPr>
        <p:blipFill>
          <a:blip r:embed="rId3"/>
          <a:stretch>
            <a:fillRect/>
          </a:stretch>
        </p:blipFill>
        <p:spPr>
          <a:xfrm>
            <a:off x="1279187" y="2541250"/>
            <a:ext cx="4953000" cy="3632200"/>
          </a:xfrm>
          <a:prstGeom prst="rect">
            <a:avLst/>
          </a:prstGeom>
        </p:spPr>
      </p:pic>
    </p:spTree>
    <p:extLst>
      <p:ext uri="{BB962C8B-B14F-4D97-AF65-F5344CB8AC3E}">
        <p14:creationId xmlns:p14="http://schemas.microsoft.com/office/powerpoint/2010/main" val="4066762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035C-EE33-8343-B20C-EA800C272C9D}"/>
              </a:ext>
            </a:extLst>
          </p:cNvPr>
          <p:cNvSpPr>
            <a:spLocks noGrp="1"/>
          </p:cNvSpPr>
          <p:nvPr>
            <p:ph type="title"/>
          </p:nvPr>
        </p:nvSpPr>
        <p:spPr/>
        <p:txBody>
          <a:bodyPr/>
          <a:lstStyle/>
          <a:p>
            <a:pPr algn="ctr"/>
            <a:r>
              <a:rPr lang="en-US" dirty="0"/>
              <a:t>Toolbox Tricks for ERP</a:t>
            </a:r>
          </a:p>
        </p:txBody>
      </p:sp>
      <p:sp>
        <p:nvSpPr>
          <p:cNvPr id="3" name="Content Placeholder 2">
            <a:extLst>
              <a:ext uri="{FF2B5EF4-FFF2-40B4-BE49-F238E27FC236}">
                <a16:creationId xmlns:a16="http://schemas.microsoft.com/office/drawing/2014/main" id="{8638B113-AD9B-F845-96A5-2D6D01B35161}"/>
              </a:ext>
            </a:extLst>
          </p:cNvPr>
          <p:cNvSpPr>
            <a:spLocks noGrp="1"/>
          </p:cNvSpPr>
          <p:nvPr>
            <p:ph idx="1"/>
          </p:nvPr>
        </p:nvSpPr>
        <p:spPr/>
        <p:txBody>
          <a:bodyPr/>
          <a:lstStyle/>
          <a:p>
            <a:r>
              <a:rPr lang="en-US" dirty="0"/>
              <a:t>Create a weekly exposure chart, and check off what you work on and when to keep you accountable.  </a:t>
            </a:r>
          </a:p>
          <a:p>
            <a:r>
              <a:rPr lang="en-US" dirty="0"/>
              <a:t>Schedule a specific time everyday to work on your exposure</a:t>
            </a:r>
          </a:p>
          <a:p>
            <a:r>
              <a:rPr lang="en-US" dirty="0"/>
              <a:t>Incorporate exposures into your everyday experience. For example, put a picture on the background of your phone or computer, leave an object out, put a recording on your phone that is easily accessible</a:t>
            </a:r>
          </a:p>
          <a:p>
            <a:r>
              <a:rPr lang="en-US" dirty="0"/>
              <a:t>Create a reward system for yourself when you complete an exposure or do not give in to your ritual</a:t>
            </a:r>
          </a:p>
          <a:p>
            <a:endParaRPr lang="en-US" dirty="0"/>
          </a:p>
        </p:txBody>
      </p:sp>
      <p:pic>
        <p:nvPicPr>
          <p:cNvPr id="4" name="Picture 3">
            <a:extLst>
              <a:ext uri="{FF2B5EF4-FFF2-40B4-BE49-F238E27FC236}">
                <a16:creationId xmlns:a16="http://schemas.microsoft.com/office/drawing/2014/main" id="{ED51CFBA-E940-9245-9C5E-60229200C09D}"/>
              </a:ext>
            </a:extLst>
          </p:cNvPr>
          <p:cNvPicPr>
            <a:picLocks noChangeAspect="1"/>
          </p:cNvPicPr>
          <p:nvPr/>
        </p:nvPicPr>
        <p:blipFill>
          <a:blip r:embed="rId2"/>
          <a:stretch>
            <a:fillRect/>
          </a:stretch>
        </p:blipFill>
        <p:spPr>
          <a:xfrm>
            <a:off x="7006975" y="5825446"/>
            <a:ext cx="5185025" cy="1032553"/>
          </a:xfrm>
          <a:prstGeom prst="rect">
            <a:avLst/>
          </a:prstGeom>
        </p:spPr>
      </p:pic>
    </p:spTree>
    <p:extLst>
      <p:ext uri="{BB962C8B-B14F-4D97-AF65-F5344CB8AC3E}">
        <p14:creationId xmlns:p14="http://schemas.microsoft.com/office/powerpoint/2010/main" val="842658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370</TotalTime>
  <Words>1269</Words>
  <Application>Microsoft Macintosh PowerPoint</Application>
  <PresentationFormat>Widescreen</PresentationFormat>
  <Paragraphs>181</Paragraphs>
  <Slides>34</Slides>
  <Notes>0</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Helvetica</vt:lpstr>
      <vt:lpstr>Office Theme</vt:lpstr>
      <vt:lpstr>What is in your Toolbox?  A 101 Guide for Successful Treatment of OCD</vt:lpstr>
      <vt:lpstr>What We Will Discuss</vt:lpstr>
      <vt:lpstr>PowerPoint Presentation</vt:lpstr>
      <vt:lpstr>OCD Cycle</vt:lpstr>
      <vt:lpstr>OCD Treatments</vt:lpstr>
      <vt:lpstr>Exposure and Response Prevention</vt:lpstr>
      <vt:lpstr>Create a Hierarchy</vt:lpstr>
      <vt:lpstr>Habituation</vt:lpstr>
      <vt:lpstr>Toolbox Tricks for ERP</vt:lpstr>
      <vt:lpstr>Cognitive and Behavioral Skills</vt:lpstr>
      <vt:lpstr>Types of Distortions</vt:lpstr>
      <vt:lpstr>Cognitive Restructuring</vt:lpstr>
      <vt:lpstr>Questions to Challenge Distorted Thoughts:</vt:lpstr>
      <vt:lpstr>Behavioral Experiments</vt:lpstr>
      <vt:lpstr>Mindfulness</vt:lpstr>
      <vt:lpstr>PowerPoint Presentation</vt:lpstr>
      <vt:lpstr>What is Mindfulness?</vt:lpstr>
      <vt:lpstr>What Being Mindful is Not…</vt:lpstr>
      <vt:lpstr>How to Practice Mindfulness</vt:lpstr>
      <vt:lpstr>Benefits of Mindfulness</vt:lpstr>
      <vt:lpstr>Self-Compassion</vt:lpstr>
      <vt:lpstr>What Is Self-Compassion?</vt:lpstr>
      <vt:lpstr>What Self-Compassion Is Not….</vt:lpstr>
      <vt:lpstr>Self-Compassion Exercises</vt:lpstr>
      <vt:lpstr>Values / Committed Action</vt:lpstr>
      <vt:lpstr>What are Values?</vt:lpstr>
      <vt:lpstr>What are Your Values?</vt:lpstr>
      <vt:lpstr>PowerPoint Presentation</vt:lpstr>
      <vt:lpstr> Committed Action</vt:lpstr>
      <vt:lpstr>What is Committed Action? </vt:lpstr>
      <vt:lpstr>What is Committed Action? </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in your Toolbox?  A 101 Guide for Successful Treatment of OCD</dc:title>
  <dc:creator>Ally Sequeira</dc:creator>
  <cp:lastModifiedBy>Brian Zwecker</cp:lastModifiedBy>
  <cp:revision>21</cp:revision>
  <dcterms:created xsi:type="dcterms:W3CDTF">2019-02-14T20:20:34Z</dcterms:created>
  <dcterms:modified xsi:type="dcterms:W3CDTF">2019-03-20T13:17:33Z</dcterms:modified>
</cp:coreProperties>
</file>